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Libre Franklin"/>
      <p:regular r:id="rId25"/>
      <p:bold r:id="rId26"/>
      <p:italic r:id="rId27"/>
      <p:boldItalic r:id="rId28"/>
    </p:embeddedFont>
    <p:embeddedFont>
      <p:font typeface="Playfair Display"/>
      <p:regular r:id="rId29"/>
      <p:bold r:id="rId30"/>
      <p:italic r:id="rId31"/>
      <p:boldItalic r:id="rId32"/>
    </p:embeddedFont>
    <p:embeddedFont>
      <p:font typeface="Lato"/>
      <p:regular r:id="rId33"/>
      <p:bold r:id="rId34"/>
      <p:italic r:id="rId35"/>
      <p:boldItalic r:id="rId36"/>
    </p:embeddedFont>
    <p:embeddedFont>
      <p:font typeface="Libre Franklin Medium"/>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1" roundtripDataSignature="AMtx7mhYZPSfv9+peCG0Wn5Q0EtP2+F5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FranklinMedium-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ibreFranklin-bold.fntdata"/><Relationship Id="rId25" Type="http://schemas.openxmlformats.org/officeDocument/2006/relationships/font" Target="fonts/LibreFranklin-regular.fntdata"/><Relationship Id="rId28" Type="http://schemas.openxmlformats.org/officeDocument/2006/relationships/font" Target="fonts/LibreFranklin-boldItalic.fntdata"/><Relationship Id="rId27" Type="http://schemas.openxmlformats.org/officeDocument/2006/relationships/font" Target="fonts/LibreFranklin-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italic.fntdata"/><Relationship Id="rId30" Type="http://schemas.openxmlformats.org/officeDocument/2006/relationships/font" Target="fonts/PlayfairDispl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PlayfairDispl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LibreFranklinMedium-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39" Type="http://schemas.openxmlformats.org/officeDocument/2006/relationships/font" Target="fonts/LibreFranklinMedium-italic.fntdata"/><Relationship Id="rId16" Type="http://schemas.openxmlformats.org/officeDocument/2006/relationships/slide" Target="slides/slide11.xml"/><Relationship Id="rId38" Type="http://schemas.openxmlformats.org/officeDocument/2006/relationships/font" Target="fonts/LibreFranklin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 Id="rId6" Type="http://schemas.openxmlformats.org/officeDocument/2006/relationships/hyperlink" Target="https://www.teamusa.org/road-to-rio-2016/team-usa/athletes" TargetMode="External"/><Relationship Id="rId7" Type="http://schemas.openxmlformats.org/officeDocument/2006/relationships/hyperlink" Target="https://news.usc.edu/104898/usc-to-be-represented-by-43-athletes-most-of-any-u-s-university-at-rio-olympics/" TargetMode="External"/><Relationship Id="rId8" Type="http://schemas.openxmlformats.org/officeDocument/2006/relationships/hyperlink" Target="https://news.usc.edu/105935/usc-wraps-up-olympics-with-21-medals-including-nine-gold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 Id="rId6" Type="http://schemas.openxmlformats.org/officeDocument/2006/relationships/hyperlink" Target="https://www.teamusa.org/road-to-rio-2016/team-usa/athletes" TargetMode="External"/><Relationship Id="rId7" Type="http://schemas.openxmlformats.org/officeDocument/2006/relationships/hyperlink" Target="https://news.usc.edu/104898/usc-to-be-represented-by-43-athletes-most-of-any-u-s-university-at-rio-olympics/" TargetMode="External"/><Relationship Id="rId8" Type="http://schemas.openxmlformats.org/officeDocument/2006/relationships/hyperlink" Target="https://news.usc.edu/105935/usc-wraps-up-olympics-with-21-medals-including-nine-gold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 Id="rId6" Type="http://schemas.openxmlformats.org/officeDocument/2006/relationships/hyperlink" Target="https://www.teamusa.org/road-to-rio-2016/team-usa/athletes" TargetMode="External"/><Relationship Id="rId7" Type="http://schemas.openxmlformats.org/officeDocument/2006/relationships/hyperlink" Target="https://news.usc.edu/104898/usc-to-be-represented-by-43-athletes-most-of-any-u-s-university-at-rio-olympics/" TargetMode="External"/><Relationship Id="rId8" Type="http://schemas.openxmlformats.org/officeDocument/2006/relationships/hyperlink" Target="https://news.usc.edu/105935/usc-wraps-up-olympics-with-21-medals-including-nine-gold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 Id="rId6" Type="http://schemas.openxmlformats.org/officeDocument/2006/relationships/hyperlink" Target="https://www.teamusa.org/road-to-rio-2016/team-usa/athletes" TargetMode="External"/><Relationship Id="rId7" Type="http://schemas.openxmlformats.org/officeDocument/2006/relationships/hyperlink" Target="https://news.usc.edu/104898/usc-to-be-represented-by-43-athletes-most-of-any-u-s-university-at-rio-olympics/" TargetMode="External"/><Relationship Id="rId8" Type="http://schemas.openxmlformats.org/officeDocument/2006/relationships/hyperlink" Target="https://news.usc.edu/105935/usc-wraps-up-olympics-with-21-medals-including-nine-gold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 Id="rId6" Type="http://schemas.openxmlformats.org/officeDocument/2006/relationships/hyperlink" Target="https://www.teamusa.org/road-to-rio-2016/team-usa/athletes" TargetMode="External"/><Relationship Id="rId7" Type="http://schemas.openxmlformats.org/officeDocument/2006/relationships/hyperlink" Target="https://news.usc.edu/104898/usc-to-be-represented-by-43-athletes-most-of-any-u-s-university-at-rio-olympics/" TargetMode="External"/><Relationship Id="rId8" Type="http://schemas.openxmlformats.org/officeDocument/2006/relationships/hyperlink" Target="https://news.usc.edu/105935/usc-wraps-up-olympics-with-21-medals-including-nine-gold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 Id="rId6" Type="http://schemas.openxmlformats.org/officeDocument/2006/relationships/hyperlink" Target="https://www.teamusa.org/road-to-rio-2016/team-usa/athletes" TargetMode="External"/><Relationship Id="rId7" Type="http://schemas.openxmlformats.org/officeDocument/2006/relationships/hyperlink" Target="https://news.usc.edu/104898/usc-to-be-represented-by-43-athletes-most-of-any-u-s-university-at-rio-olympics/" TargetMode="External"/><Relationship Id="rId8" Type="http://schemas.openxmlformats.org/officeDocument/2006/relationships/hyperlink" Target="https://news.usc.edu/105935/usc-wraps-up-olympics-with-21-medals-including-nine-gold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i.com/wnba/2021/08/26/womens-sports-growth-the-fan-project" TargetMode="External"/><Relationship Id="rId3" Type="http://schemas.openxmlformats.org/officeDocument/2006/relationships/hyperlink" Target="https://www2.deloitte.com/xe/en/insights/industry/technology/technology-media-and-telecom-predictions/2021/womens-sports-revenue.html" TargetMode="External"/><Relationship Id="rId4" Type="http://schemas.openxmlformats.org/officeDocument/2006/relationships/hyperlink" Target="https://www.un.org/womenwatch/daw/public/Women%20and%20Sport.pdf" TargetMode="External"/><Relationship Id="rId5" Type="http://schemas.openxmlformats.org/officeDocument/2006/relationships/hyperlink" Target="https://www.hrw.org/report/2012/02/15/steps-devil/denial-womens-and-girls-rights-sport-saudi-arabia"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83820" lvl="0" marL="0" rtl="0" algn="r">
              <a:lnSpc>
                <a:spcPct val="110000"/>
              </a:lnSpc>
              <a:spcBef>
                <a:spcPts val="0"/>
              </a:spcBef>
              <a:spcAft>
                <a:spcPts val="0"/>
              </a:spcAft>
              <a:buClr>
                <a:schemeClr val="lt1"/>
              </a:buClr>
              <a:buSzPts val="1320"/>
              <a:buFont typeface="Noto Sans Symbols"/>
              <a:buChar char="▪"/>
            </a:pPr>
            <a:r>
              <a:rPr b="1" lang="en" sz="1200">
                <a:solidFill>
                  <a:srgbClr val="F55E61"/>
                </a:solidFill>
                <a:latin typeface="Libre Franklin"/>
                <a:ea typeface="Libre Franklin"/>
                <a:cs typeface="Libre Franklin"/>
                <a:sym typeface="Libre Franklin"/>
              </a:rPr>
              <a:t>Vaibhav Jha</a:t>
            </a:r>
            <a:endParaRPr b="1" sz="1200">
              <a:solidFill>
                <a:schemeClr val="lt1"/>
              </a:solidFill>
              <a:latin typeface="Libre Franklin"/>
              <a:ea typeface="Libre Franklin"/>
              <a:cs typeface="Libre Franklin"/>
              <a:sym typeface="Libre Franklin"/>
            </a:endParaRPr>
          </a:p>
          <a:p>
            <a:pPr indent="-83820" lvl="0" marL="0" rtl="0" algn="r">
              <a:lnSpc>
                <a:spcPct val="110000"/>
              </a:lnSpc>
              <a:spcBef>
                <a:spcPts val="600"/>
              </a:spcBef>
              <a:spcAft>
                <a:spcPts val="0"/>
              </a:spcAft>
              <a:buClr>
                <a:schemeClr val="lt1"/>
              </a:buClr>
              <a:buSzPts val="1320"/>
              <a:buFont typeface="Noto Sans Symbols"/>
              <a:buChar char="▪"/>
            </a:pPr>
            <a:r>
              <a:rPr b="1" lang="en" sz="1200">
                <a:solidFill>
                  <a:srgbClr val="F55E61"/>
                </a:solidFill>
                <a:latin typeface="Libre Franklin"/>
                <a:ea typeface="Libre Franklin"/>
                <a:cs typeface="Libre Franklin"/>
                <a:sym typeface="Libre Franklin"/>
              </a:rPr>
              <a:t>Hemanth Mallagatta Ravishankar</a:t>
            </a:r>
            <a:endParaRPr b="1" sz="1200">
              <a:solidFill>
                <a:schemeClr val="lt1"/>
              </a:solidFill>
              <a:latin typeface="Libre Franklin"/>
              <a:ea typeface="Libre Franklin"/>
              <a:cs typeface="Libre Franklin"/>
              <a:sym typeface="Libre Franklin"/>
            </a:endParaRPr>
          </a:p>
          <a:p>
            <a:pPr indent="-83820" lvl="0" marL="0" rtl="0" algn="r">
              <a:lnSpc>
                <a:spcPct val="110000"/>
              </a:lnSpc>
              <a:spcBef>
                <a:spcPts val="600"/>
              </a:spcBef>
              <a:spcAft>
                <a:spcPts val="0"/>
              </a:spcAft>
              <a:buClr>
                <a:schemeClr val="lt1"/>
              </a:buClr>
              <a:buSzPts val="1320"/>
              <a:buFont typeface="Noto Sans Symbols"/>
              <a:buChar char="▪"/>
            </a:pPr>
            <a:r>
              <a:rPr b="1" lang="en" sz="1200">
                <a:solidFill>
                  <a:srgbClr val="F55E61"/>
                </a:solidFill>
                <a:latin typeface="Libre Franklin"/>
                <a:ea typeface="Libre Franklin"/>
                <a:cs typeface="Libre Franklin"/>
                <a:sym typeface="Libre Franklin"/>
              </a:rPr>
              <a:t>Suruchi Khetarpal</a:t>
            </a:r>
            <a:endParaRPr b="1" sz="1200">
              <a:solidFill>
                <a:srgbClr val="F55E61"/>
              </a:solidFill>
              <a:latin typeface="Libre Franklin"/>
              <a:ea typeface="Libre Franklin"/>
              <a:cs typeface="Libre Franklin"/>
              <a:sym typeface="Libre Franklin"/>
            </a:endParaRPr>
          </a:p>
          <a:p>
            <a:pPr indent="-83820" lvl="0" marL="0" rtl="0" algn="r">
              <a:lnSpc>
                <a:spcPct val="110000"/>
              </a:lnSpc>
              <a:spcBef>
                <a:spcPts val="600"/>
              </a:spcBef>
              <a:spcAft>
                <a:spcPts val="0"/>
              </a:spcAft>
              <a:buClr>
                <a:schemeClr val="lt1"/>
              </a:buClr>
              <a:buSzPts val="1320"/>
              <a:buFont typeface="Noto Sans Symbols"/>
              <a:buChar char="▪"/>
            </a:pPr>
            <a:r>
              <a:rPr b="1" lang="en" sz="1200">
                <a:solidFill>
                  <a:srgbClr val="F55E61"/>
                </a:solidFill>
                <a:latin typeface="Libre Franklin"/>
                <a:ea typeface="Libre Franklin"/>
                <a:cs typeface="Libre Franklin"/>
                <a:sym typeface="Libre Franklin"/>
              </a:rPr>
              <a:t>Hanniyah Bilwani</a:t>
            </a:r>
            <a:endParaRPr b="1" sz="1200">
              <a:solidFill>
                <a:srgbClr val="F55E61"/>
              </a:solidFill>
              <a:latin typeface="Libre Franklin"/>
              <a:ea typeface="Libre Franklin"/>
              <a:cs typeface="Libre Franklin"/>
              <a:sym typeface="Libre Franklin"/>
            </a:endParaRPr>
          </a:p>
          <a:p>
            <a:pPr indent="-83820" lvl="0" marL="0" rtl="0" algn="r">
              <a:lnSpc>
                <a:spcPct val="110000"/>
              </a:lnSpc>
              <a:spcBef>
                <a:spcPts val="600"/>
              </a:spcBef>
              <a:spcAft>
                <a:spcPts val="0"/>
              </a:spcAft>
              <a:buClr>
                <a:schemeClr val="lt1"/>
              </a:buClr>
              <a:buSzPts val="1320"/>
              <a:buFont typeface="Noto Sans Symbols"/>
              <a:buChar char="▪"/>
            </a:pPr>
            <a:r>
              <a:rPr b="1" lang="en" sz="1200">
                <a:solidFill>
                  <a:srgbClr val="F55E61"/>
                </a:solidFill>
                <a:latin typeface="Libre Franklin"/>
                <a:ea typeface="Libre Franklin"/>
                <a:cs typeface="Libre Franklin"/>
                <a:sym typeface="Libre Franklin"/>
              </a:rPr>
              <a:t>Aman Agarwal</a:t>
            </a:r>
            <a:endParaRPr b="1" sz="1200">
              <a:solidFill>
                <a:schemeClr val="lt1"/>
              </a:solidFill>
              <a:latin typeface="Libre Franklin"/>
              <a:ea typeface="Libre Franklin"/>
              <a:cs typeface="Libre Franklin"/>
              <a:sym typeface="Libre Franklin"/>
            </a:endParaRPr>
          </a:p>
          <a:p>
            <a:pPr indent="-83820" lvl="0" marL="0" rtl="0" algn="r">
              <a:lnSpc>
                <a:spcPct val="110000"/>
              </a:lnSpc>
              <a:spcBef>
                <a:spcPts val="600"/>
              </a:spcBef>
              <a:spcAft>
                <a:spcPts val="0"/>
              </a:spcAft>
              <a:buClr>
                <a:schemeClr val="lt1"/>
              </a:buClr>
              <a:buSzPts val="1320"/>
              <a:buFont typeface="Noto Sans Symbols"/>
              <a:buChar char="▪"/>
            </a:pPr>
            <a:r>
              <a:rPr b="1" lang="en" sz="1200">
                <a:solidFill>
                  <a:srgbClr val="F55E61"/>
                </a:solidFill>
                <a:latin typeface="Libre Franklin"/>
                <a:ea typeface="Libre Franklin"/>
                <a:cs typeface="Libre Franklin"/>
                <a:sym typeface="Libre Franklin"/>
              </a:rPr>
              <a:t>Neelabh Dubey</a:t>
            </a:r>
            <a:endParaRPr b="1" sz="1200">
              <a:solidFill>
                <a:schemeClr val="lt1"/>
              </a:solidFill>
              <a:latin typeface="Libre Franklin"/>
              <a:ea typeface="Libre Franklin"/>
              <a:cs typeface="Libre Franklin"/>
              <a:sym typeface="Libre Franklin"/>
            </a:endParaRPr>
          </a:p>
          <a:p>
            <a:pPr indent="-83820" lvl="0" marL="0" rtl="0" algn="r">
              <a:lnSpc>
                <a:spcPct val="110000"/>
              </a:lnSpc>
              <a:spcBef>
                <a:spcPts val="600"/>
              </a:spcBef>
              <a:spcAft>
                <a:spcPts val="0"/>
              </a:spcAft>
              <a:buClr>
                <a:schemeClr val="lt1"/>
              </a:buClr>
              <a:buSzPts val="1320"/>
              <a:buFont typeface="Noto Sans Symbols"/>
              <a:buChar char="▪"/>
            </a:pPr>
            <a:r>
              <a:rPr b="1" lang="en" sz="1200">
                <a:solidFill>
                  <a:srgbClr val="F55E61"/>
                </a:solidFill>
                <a:latin typeface="Libre Franklin"/>
                <a:ea typeface="Libre Franklin"/>
                <a:cs typeface="Libre Franklin"/>
                <a:sym typeface="Libre Franklin"/>
              </a:rPr>
              <a:t>Rishabh Makhija</a:t>
            </a:r>
            <a:endParaRPr b="1" sz="1200">
              <a:solidFill>
                <a:srgbClr val="F55E61"/>
              </a:solidFill>
              <a:latin typeface="Libre Franklin"/>
              <a:ea typeface="Libre Franklin"/>
              <a:cs typeface="Libre Franklin"/>
              <a:sym typeface="Libre Franklin"/>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5a04c8f27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105a04c8f27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59c4225bc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059c4225b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Rio 2016 U.S. Olympic Team (U.S. Gender Composition)</a:t>
            </a:r>
            <a:endParaRPr sz="1400">
              <a:solidFill>
                <a:schemeClr val="dk1"/>
              </a:solidFill>
            </a:endParaRPr>
          </a:p>
          <a:p>
            <a:pPr indent="0" lvl="0" marL="0" rtl="0" algn="l">
              <a:lnSpc>
                <a:spcPct val="115000"/>
              </a:lnSpc>
              <a:spcBef>
                <a:spcPts val="0"/>
              </a:spcBef>
              <a:spcAft>
                <a:spcPts val="0"/>
              </a:spcAft>
              <a:buSzPts val="1100"/>
              <a:buNone/>
            </a:pPr>
            <a:r>
              <a:rPr lang="en" sz="1300" u="sng">
                <a:solidFill>
                  <a:srgbClr val="1155CC"/>
                </a:solidFill>
                <a:hlinkClick r:id="rId6">
                  <a:extLst>
                    <a:ext uri="{A12FA001-AC4F-418D-AE19-62706E023703}">
                      <ahyp:hlinkClr val="tx"/>
                    </a:ext>
                  </a:extLst>
                </a:hlinkClick>
              </a:rPr>
              <a:t>https://www.teamusa.org/road-to-rio-2016/team-usa/athletes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represented by 44 athletes — most of any U.S. university — at Rio Olympics</a:t>
            </a:r>
            <a:endParaRPr b="1" sz="1200">
              <a:solidFill>
                <a:schemeClr val="dk1"/>
              </a:solidFill>
            </a:endParaRPr>
          </a:p>
          <a:p>
            <a:pPr indent="0" lvl="0" marL="0" rtl="0" algn="l">
              <a:lnSpc>
                <a:spcPct val="115000"/>
              </a:lnSpc>
              <a:spcBef>
                <a:spcPts val="0"/>
              </a:spcBef>
              <a:spcAft>
                <a:spcPts val="0"/>
              </a:spcAft>
              <a:buSzPts val="1100"/>
              <a:buNone/>
            </a:pPr>
            <a:r>
              <a:rPr lang="en" sz="1200" u="sng">
                <a:solidFill>
                  <a:srgbClr val="1155CC"/>
                </a:solidFill>
                <a:hlinkClick r:id="rId7">
                  <a:extLst>
                    <a:ext uri="{A12FA001-AC4F-418D-AE19-62706E023703}">
                      <ahyp:hlinkClr val="tx"/>
                    </a:ext>
                  </a:extLst>
                </a:hlinkClick>
              </a:rPr>
              <a:t>https://news.usc.edu/104898/usc-to-be-represented-by-43-athletes-most-of-any-u-s-university-at-rio-olympics/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wraps up Olympics with 21 medals, including nine golds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u="sng">
                <a:solidFill>
                  <a:srgbClr val="1155CC"/>
                </a:solidFill>
                <a:hlinkClick r:id="rId8">
                  <a:extLst>
                    <a:ext uri="{A12FA001-AC4F-418D-AE19-62706E023703}">
                      <ahyp:hlinkClr val="tx"/>
                    </a:ext>
                  </a:extLst>
                </a:hlinkClick>
              </a:rPr>
              <a:t>https://news.usc.edu/105935/usc-wraps-up-olympics-with-21-medals-including-nine-golds/</a:t>
            </a:r>
            <a:endParaRPr sz="13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Rio 2016 U.S. Olympic Team (U.S. Gender Composition)</a:t>
            </a:r>
            <a:endParaRPr sz="1400">
              <a:solidFill>
                <a:schemeClr val="dk1"/>
              </a:solidFill>
            </a:endParaRPr>
          </a:p>
          <a:p>
            <a:pPr indent="0" lvl="0" marL="0" rtl="0" algn="l">
              <a:lnSpc>
                <a:spcPct val="115000"/>
              </a:lnSpc>
              <a:spcBef>
                <a:spcPts val="0"/>
              </a:spcBef>
              <a:spcAft>
                <a:spcPts val="0"/>
              </a:spcAft>
              <a:buSzPts val="1100"/>
              <a:buNone/>
            </a:pPr>
            <a:r>
              <a:rPr lang="en" sz="1300" u="sng">
                <a:solidFill>
                  <a:srgbClr val="1155CC"/>
                </a:solidFill>
                <a:hlinkClick r:id="rId6">
                  <a:extLst>
                    <a:ext uri="{A12FA001-AC4F-418D-AE19-62706E023703}">
                      <ahyp:hlinkClr val="tx"/>
                    </a:ext>
                  </a:extLst>
                </a:hlinkClick>
              </a:rPr>
              <a:t>https://www.teamusa.org/road-to-rio-2016/team-usa/athletes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represented by 44 athletes — most of any U.S. university — at Rio Olympics</a:t>
            </a:r>
            <a:endParaRPr b="1" sz="1200">
              <a:solidFill>
                <a:schemeClr val="dk1"/>
              </a:solidFill>
            </a:endParaRPr>
          </a:p>
          <a:p>
            <a:pPr indent="0" lvl="0" marL="0" rtl="0" algn="l">
              <a:lnSpc>
                <a:spcPct val="115000"/>
              </a:lnSpc>
              <a:spcBef>
                <a:spcPts val="0"/>
              </a:spcBef>
              <a:spcAft>
                <a:spcPts val="0"/>
              </a:spcAft>
              <a:buSzPts val="1100"/>
              <a:buNone/>
            </a:pPr>
            <a:r>
              <a:rPr lang="en" sz="1200" u="sng">
                <a:solidFill>
                  <a:srgbClr val="1155CC"/>
                </a:solidFill>
                <a:hlinkClick r:id="rId7">
                  <a:extLst>
                    <a:ext uri="{A12FA001-AC4F-418D-AE19-62706E023703}">
                      <ahyp:hlinkClr val="tx"/>
                    </a:ext>
                  </a:extLst>
                </a:hlinkClick>
              </a:rPr>
              <a:t>https://news.usc.edu/104898/usc-to-be-represented-by-43-athletes-most-of-any-u-s-university-at-rio-olympics/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wraps up Olympics with 21 medals, including nine golds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u="sng">
                <a:solidFill>
                  <a:srgbClr val="1155CC"/>
                </a:solidFill>
                <a:hlinkClick r:id="rId8">
                  <a:extLst>
                    <a:ext uri="{A12FA001-AC4F-418D-AE19-62706E023703}">
                      <ahyp:hlinkClr val="tx"/>
                    </a:ext>
                  </a:extLst>
                </a:hlinkClick>
              </a:rPr>
              <a:t>https://news.usc.edu/105935/usc-wraps-up-olympics-with-21-medals-including-nine-golds/</a:t>
            </a:r>
            <a:endParaRPr sz="13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07149dbbfb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07149dbbf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Rio 2016 U.S. Olympic Team (U.S. Gender Composition)</a:t>
            </a:r>
            <a:endParaRPr sz="1400">
              <a:solidFill>
                <a:schemeClr val="dk1"/>
              </a:solidFill>
            </a:endParaRPr>
          </a:p>
          <a:p>
            <a:pPr indent="0" lvl="0" marL="0" rtl="0" algn="l">
              <a:lnSpc>
                <a:spcPct val="115000"/>
              </a:lnSpc>
              <a:spcBef>
                <a:spcPts val="0"/>
              </a:spcBef>
              <a:spcAft>
                <a:spcPts val="0"/>
              </a:spcAft>
              <a:buSzPts val="1100"/>
              <a:buNone/>
            </a:pPr>
            <a:r>
              <a:rPr lang="en" sz="1300" u="sng">
                <a:solidFill>
                  <a:srgbClr val="1155CC"/>
                </a:solidFill>
                <a:hlinkClick r:id="rId6">
                  <a:extLst>
                    <a:ext uri="{A12FA001-AC4F-418D-AE19-62706E023703}">
                      <ahyp:hlinkClr val="tx"/>
                    </a:ext>
                  </a:extLst>
                </a:hlinkClick>
              </a:rPr>
              <a:t>https://www.teamusa.org/road-to-rio-2016/team-usa/athletes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represented by 44 athletes — most of any U.S. university — at Rio Olympics</a:t>
            </a:r>
            <a:endParaRPr b="1" sz="1200">
              <a:solidFill>
                <a:schemeClr val="dk1"/>
              </a:solidFill>
            </a:endParaRPr>
          </a:p>
          <a:p>
            <a:pPr indent="0" lvl="0" marL="0" rtl="0" algn="l">
              <a:lnSpc>
                <a:spcPct val="115000"/>
              </a:lnSpc>
              <a:spcBef>
                <a:spcPts val="0"/>
              </a:spcBef>
              <a:spcAft>
                <a:spcPts val="0"/>
              </a:spcAft>
              <a:buSzPts val="1100"/>
              <a:buNone/>
            </a:pPr>
            <a:r>
              <a:rPr lang="en" sz="1200" u="sng">
                <a:solidFill>
                  <a:srgbClr val="1155CC"/>
                </a:solidFill>
                <a:hlinkClick r:id="rId7">
                  <a:extLst>
                    <a:ext uri="{A12FA001-AC4F-418D-AE19-62706E023703}">
                      <ahyp:hlinkClr val="tx"/>
                    </a:ext>
                  </a:extLst>
                </a:hlinkClick>
              </a:rPr>
              <a:t>https://news.usc.edu/104898/usc-to-be-represented-by-43-athletes-most-of-any-u-s-university-at-rio-olympics/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wraps up Olympics with 21 medals, including nine golds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u="sng">
                <a:solidFill>
                  <a:srgbClr val="1155CC"/>
                </a:solidFill>
                <a:hlinkClick r:id="rId8">
                  <a:extLst>
                    <a:ext uri="{A12FA001-AC4F-418D-AE19-62706E023703}">
                      <ahyp:hlinkClr val="tx"/>
                    </a:ext>
                  </a:extLst>
                </a:hlinkClick>
              </a:rPr>
              <a:t>https://news.usc.edu/105935/usc-wraps-up-olympics-with-21-medals-including-nine-golds/</a:t>
            </a:r>
            <a:endParaRPr sz="13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59c4225bc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059c4225bc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Rio 2016 U.S. Olympic Team (U.S. Gender Composition)</a:t>
            </a:r>
            <a:endParaRPr sz="1400">
              <a:solidFill>
                <a:schemeClr val="dk1"/>
              </a:solidFill>
            </a:endParaRPr>
          </a:p>
          <a:p>
            <a:pPr indent="0" lvl="0" marL="0" rtl="0" algn="l">
              <a:lnSpc>
                <a:spcPct val="115000"/>
              </a:lnSpc>
              <a:spcBef>
                <a:spcPts val="0"/>
              </a:spcBef>
              <a:spcAft>
                <a:spcPts val="0"/>
              </a:spcAft>
              <a:buSzPts val="1100"/>
              <a:buNone/>
            </a:pPr>
            <a:r>
              <a:rPr lang="en" sz="1300" u="sng">
                <a:solidFill>
                  <a:srgbClr val="1155CC"/>
                </a:solidFill>
                <a:hlinkClick r:id="rId6">
                  <a:extLst>
                    <a:ext uri="{A12FA001-AC4F-418D-AE19-62706E023703}">
                      <ahyp:hlinkClr val="tx"/>
                    </a:ext>
                  </a:extLst>
                </a:hlinkClick>
              </a:rPr>
              <a:t>https://www.teamusa.org/road-to-rio-2016/team-usa/athletes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represented by 44 athletes — most of any U.S. university — at Rio Olympics</a:t>
            </a:r>
            <a:endParaRPr b="1" sz="1200">
              <a:solidFill>
                <a:schemeClr val="dk1"/>
              </a:solidFill>
            </a:endParaRPr>
          </a:p>
          <a:p>
            <a:pPr indent="0" lvl="0" marL="0" rtl="0" algn="l">
              <a:lnSpc>
                <a:spcPct val="115000"/>
              </a:lnSpc>
              <a:spcBef>
                <a:spcPts val="0"/>
              </a:spcBef>
              <a:spcAft>
                <a:spcPts val="0"/>
              </a:spcAft>
              <a:buSzPts val="1100"/>
              <a:buNone/>
            </a:pPr>
            <a:r>
              <a:rPr lang="en" sz="1200" u="sng">
                <a:solidFill>
                  <a:srgbClr val="1155CC"/>
                </a:solidFill>
                <a:hlinkClick r:id="rId7">
                  <a:extLst>
                    <a:ext uri="{A12FA001-AC4F-418D-AE19-62706E023703}">
                      <ahyp:hlinkClr val="tx"/>
                    </a:ext>
                  </a:extLst>
                </a:hlinkClick>
              </a:rPr>
              <a:t>https://news.usc.edu/104898/usc-to-be-represented-by-43-athletes-most-of-any-u-s-university-at-rio-olympics/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wraps up Olympics with 21 medals, including nine golds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u="sng">
                <a:solidFill>
                  <a:srgbClr val="1155CC"/>
                </a:solidFill>
                <a:hlinkClick r:id="rId8">
                  <a:extLst>
                    <a:ext uri="{A12FA001-AC4F-418D-AE19-62706E023703}">
                      <ahyp:hlinkClr val="tx"/>
                    </a:ext>
                  </a:extLst>
                </a:hlinkClick>
              </a:rPr>
              <a:t>https://news.usc.edu/105935/usc-wraps-up-olympics-with-21-medals-including-nine-golds/</a:t>
            </a:r>
            <a:endParaRPr sz="13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7149dbbfb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07149dbbf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Rio 2016 U.S. Olympic Team (U.S. Gender Composition)</a:t>
            </a:r>
            <a:endParaRPr sz="1400">
              <a:solidFill>
                <a:schemeClr val="dk1"/>
              </a:solidFill>
            </a:endParaRPr>
          </a:p>
          <a:p>
            <a:pPr indent="0" lvl="0" marL="0" rtl="0" algn="l">
              <a:lnSpc>
                <a:spcPct val="115000"/>
              </a:lnSpc>
              <a:spcBef>
                <a:spcPts val="0"/>
              </a:spcBef>
              <a:spcAft>
                <a:spcPts val="0"/>
              </a:spcAft>
              <a:buSzPts val="1100"/>
              <a:buNone/>
            </a:pPr>
            <a:r>
              <a:rPr lang="en" sz="1300" u="sng">
                <a:solidFill>
                  <a:srgbClr val="1155CC"/>
                </a:solidFill>
                <a:hlinkClick r:id="rId6">
                  <a:extLst>
                    <a:ext uri="{A12FA001-AC4F-418D-AE19-62706E023703}">
                      <ahyp:hlinkClr val="tx"/>
                    </a:ext>
                  </a:extLst>
                </a:hlinkClick>
              </a:rPr>
              <a:t>https://www.teamusa.org/road-to-rio-2016/team-usa/athletes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represented by 44 athletes — most of any U.S. university — at Rio Olympics</a:t>
            </a:r>
            <a:endParaRPr b="1" sz="1200">
              <a:solidFill>
                <a:schemeClr val="dk1"/>
              </a:solidFill>
            </a:endParaRPr>
          </a:p>
          <a:p>
            <a:pPr indent="0" lvl="0" marL="0" rtl="0" algn="l">
              <a:lnSpc>
                <a:spcPct val="115000"/>
              </a:lnSpc>
              <a:spcBef>
                <a:spcPts val="0"/>
              </a:spcBef>
              <a:spcAft>
                <a:spcPts val="0"/>
              </a:spcAft>
              <a:buSzPts val="1100"/>
              <a:buNone/>
            </a:pPr>
            <a:r>
              <a:rPr lang="en" sz="1200" u="sng">
                <a:solidFill>
                  <a:srgbClr val="1155CC"/>
                </a:solidFill>
                <a:hlinkClick r:id="rId7">
                  <a:extLst>
                    <a:ext uri="{A12FA001-AC4F-418D-AE19-62706E023703}">
                      <ahyp:hlinkClr val="tx"/>
                    </a:ext>
                  </a:extLst>
                </a:hlinkClick>
              </a:rPr>
              <a:t>https://news.usc.edu/104898/usc-to-be-represented-by-43-athletes-most-of-any-u-s-university-at-rio-olympics/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wraps up Olympics with 21 medals, including nine golds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u="sng">
                <a:solidFill>
                  <a:srgbClr val="1155CC"/>
                </a:solidFill>
                <a:hlinkClick r:id="rId8">
                  <a:extLst>
                    <a:ext uri="{A12FA001-AC4F-418D-AE19-62706E023703}">
                      <ahyp:hlinkClr val="tx"/>
                    </a:ext>
                  </a:extLst>
                </a:hlinkClick>
              </a:rPr>
              <a:t>https://news.usc.edu/105935/usc-wraps-up-olympics-with-21-medals-including-nine-golds/</a:t>
            </a:r>
            <a:endParaRPr sz="13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7149dbbfb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07149dbbfb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Rio 2016 U.S. Olympic Team (U.S. Gender Composition)</a:t>
            </a:r>
            <a:endParaRPr sz="1400">
              <a:solidFill>
                <a:schemeClr val="dk1"/>
              </a:solidFill>
            </a:endParaRPr>
          </a:p>
          <a:p>
            <a:pPr indent="0" lvl="0" marL="0" rtl="0" algn="l">
              <a:lnSpc>
                <a:spcPct val="115000"/>
              </a:lnSpc>
              <a:spcBef>
                <a:spcPts val="0"/>
              </a:spcBef>
              <a:spcAft>
                <a:spcPts val="0"/>
              </a:spcAft>
              <a:buSzPts val="1100"/>
              <a:buNone/>
            </a:pPr>
            <a:r>
              <a:rPr lang="en" sz="1300" u="sng">
                <a:solidFill>
                  <a:srgbClr val="1155CC"/>
                </a:solidFill>
                <a:hlinkClick r:id="rId6">
                  <a:extLst>
                    <a:ext uri="{A12FA001-AC4F-418D-AE19-62706E023703}">
                      <ahyp:hlinkClr val="tx"/>
                    </a:ext>
                  </a:extLst>
                </a:hlinkClick>
              </a:rPr>
              <a:t>https://www.teamusa.org/road-to-rio-2016/team-usa/athletes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represented by 44 athletes — most of any U.S. university — at Rio Olympics</a:t>
            </a:r>
            <a:endParaRPr b="1" sz="1200">
              <a:solidFill>
                <a:schemeClr val="dk1"/>
              </a:solidFill>
            </a:endParaRPr>
          </a:p>
          <a:p>
            <a:pPr indent="0" lvl="0" marL="0" rtl="0" algn="l">
              <a:lnSpc>
                <a:spcPct val="115000"/>
              </a:lnSpc>
              <a:spcBef>
                <a:spcPts val="0"/>
              </a:spcBef>
              <a:spcAft>
                <a:spcPts val="0"/>
              </a:spcAft>
              <a:buSzPts val="1100"/>
              <a:buNone/>
            </a:pPr>
            <a:r>
              <a:rPr lang="en" sz="1200" u="sng">
                <a:solidFill>
                  <a:srgbClr val="1155CC"/>
                </a:solidFill>
                <a:hlinkClick r:id="rId7">
                  <a:extLst>
                    <a:ext uri="{A12FA001-AC4F-418D-AE19-62706E023703}">
                      <ahyp:hlinkClr val="tx"/>
                    </a:ext>
                  </a:extLst>
                </a:hlinkClick>
              </a:rPr>
              <a:t>https://news.usc.edu/104898/usc-to-be-represented-by-43-athletes-most-of-any-u-s-university-at-rio-olympics/</a:t>
            </a:r>
            <a:endParaRPr b="1"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rPr>
              <a:t>USC wraps up Olympics with 21 medals, including nine golds</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u="sng">
                <a:solidFill>
                  <a:srgbClr val="1155CC"/>
                </a:solidFill>
                <a:hlinkClick r:id="rId8">
                  <a:extLst>
                    <a:ext uri="{A12FA001-AC4F-418D-AE19-62706E023703}">
                      <ahyp:hlinkClr val="tx"/>
                    </a:ext>
                  </a:extLst>
                </a:hlinkClick>
              </a:rPr>
              <a:t>https://news.usc.edu/105935/usc-wraps-up-olympics-with-21-medals-including-nine-golds/</a:t>
            </a:r>
            <a:endParaRPr sz="13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Aman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Neelabh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40262f131_0_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040262f131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5a04c8f2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05a04c8f2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5a04c8f27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05a04c8f27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5a04c8f27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05a04c8f2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Sources:</a:t>
            </a:r>
            <a:endParaRPr/>
          </a:p>
          <a:p>
            <a:pPr indent="0" lvl="0" marL="0" rtl="0" algn="l">
              <a:lnSpc>
                <a:spcPct val="100000"/>
              </a:lnSpc>
              <a:spcBef>
                <a:spcPts val="0"/>
              </a:spcBef>
              <a:spcAft>
                <a:spcPts val="0"/>
              </a:spcAft>
              <a:buSzPts val="1100"/>
              <a:buNone/>
            </a:pPr>
            <a:r>
              <a:rPr lang="en" u="sng">
                <a:solidFill>
                  <a:schemeClr val="hlink"/>
                </a:solidFill>
                <a:hlinkClick r:id="rId2"/>
              </a:rPr>
              <a:t>https://www.si.com/wnba/2021/08/26/womens-sports-growth-the-fan-project</a:t>
            </a:r>
            <a:endParaRPr/>
          </a:p>
          <a:p>
            <a:pPr indent="0" lvl="0" marL="0" rtl="0" algn="l">
              <a:lnSpc>
                <a:spcPct val="100000"/>
              </a:lnSpc>
              <a:spcBef>
                <a:spcPts val="0"/>
              </a:spcBef>
              <a:spcAft>
                <a:spcPts val="0"/>
              </a:spcAft>
              <a:buSzPts val="1100"/>
              <a:buNone/>
            </a:pPr>
            <a:r>
              <a:rPr lang="en" u="sng">
                <a:solidFill>
                  <a:schemeClr val="hlink"/>
                </a:solidFill>
                <a:hlinkClick r:id="rId3"/>
              </a:rPr>
              <a:t>https://www2.deloitte.com/xe/en/insights/industry/technology/technology-media-and-telecom-predictions/2021/womens-sports-revenue.html</a:t>
            </a:r>
            <a:endParaRPr/>
          </a:p>
          <a:p>
            <a:pPr indent="0" lvl="0" marL="0" rtl="0" algn="l">
              <a:lnSpc>
                <a:spcPct val="100000"/>
              </a:lnSpc>
              <a:spcBef>
                <a:spcPts val="0"/>
              </a:spcBef>
              <a:spcAft>
                <a:spcPts val="0"/>
              </a:spcAft>
              <a:buSzPts val="1100"/>
              <a:buNone/>
            </a:pPr>
            <a:r>
              <a:rPr lang="en" u="sng">
                <a:solidFill>
                  <a:schemeClr val="hlink"/>
                </a:solidFill>
                <a:hlinkClick r:id="rId4"/>
              </a:rPr>
              <a:t>https://www.un.org/womenwatch/daw/public/Women%20and%20Sport.pdf</a:t>
            </a:r>
            <a:endParaRPr/>
          </a:p>
          <a:p>
            <a:pPr indent="0" lvl="0" marL="0" rtl="0" algn="l">
              <a:lnSpc>
                <a:spcPct val="100000"/>
              </a:lnSpc>
              <a:spcBef>
                <a:spcPts val="0"/>
              </a:spcBef>
              <a:spcAft>
                <a:spcPts val="0"/>
              </a:spcAft>
              <a:buSzPts val="1100"/>
              <a:buNone/>
            </a:pPr>
            <a:r>
              <a:rPr lang="en" u="sng">
                <a:solidFill>
                  <a:schemeClr val="hlink"/>
                </a:solidFill>
                <a:hlinkClick r:id="rId5"/>
              </a:rPr>
              <a:t>https://www.hrw.org/report/2012/02/15/steps-devil/denial-womens-and-girls-rights-sport-saudi-arabia#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040262f131_0_32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g1040262f131_0_32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g1040262f131_0_322"/>
          <p:cNvSpPr txBox="1"/>
          <p:nvPr>
            <p:ph type="ctrTitle"/>
          </p:nvPr>
        </p:nvSpPr>
        <p:spPr>
          <a:xfrm>
            <a:off x="3096250" y="1627200"/>
            <a:ext cx="2951400" cy="1584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g1040262f131_0_322"/>
          <p:cNvSpPr txBox="1"/>
          <p:nvPr>
            <p:ph idx="1" type="subTitle"/>
          </p:nvPr>
        </p:nvSpPr>
        <p:spPr>
          <a:xfrm>
            <a:off x="3096363" y="3266930"/>
            <a:ext cx="2951400" cy="701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g1040262f131_0_32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40262f131_0_36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g1040262f131_0_361"/>
          <p:cNvSpPr txBox="1"/>
          <p:nvPr>
            <p:ph hasCustomPrompt="1" type="title"/>
          </p:nvPr>
        </p:nvSpPr>
        <p:spPr>
          <a:xfrm>
            <a:off x="311700" y="1233100"/>
            <a:ext cx="8520600" cy="161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0000"/>
              <a:buFont typeface="Lato"/>
              <a:buNone/>
              <a:defRPr sz="10000">
                <a:latin typeface="Lato"/>
                <a:ea typeface="Lato"/>
                <a:cs typeface="Lato"/>
                <a:sym typeface="Lato"/>
              </a:defRPr>
            </a:lvl1pPr>
            <a:lvl2pPr lvl="1" algn="ctr">
              <a:lnSpc>
                <a:spcPct val="100000"/>
              </a:lnSpc>
              <a:spcBef>
                <a:spcPts val="0"/>
              </a:spcBef>
              <a:spcAft>
                <a:spcPts val="0"/>
              </a:spcAft>
              <a:buSzPts val="10000"/>
              <a:buFont typeface="Lato"/>
              <a:buNone/>
              <a:defRPr sz="10000">
                <a:latin typeface="Lato"/>
                <a:ea typeface="Lato"/>
                <a:cs typeface="Lato"/>
                <a:sym typeface="Lato"/>
              </a:defRPr>
            </a:lvl2pPr>
            <a:lvl3pPr lvl="2" algn="ctr">
              <a:lnSpc>
                <a:spcPct val="100000"/>
              </a:lnSpc>
              <a:spcBef>
                <a:spcPts val="0"/>
              </a:spcBef>
              <a:spcAft>
                <a:spcPts val="0"/>
              </a:spcAft>
              <a:buSzPts val="10000"/>
              <a:buFont typeface="Lato"/>
              <a:buNone/>
              <a:defRPr sz="10000">
                <a:latin typeface="Lato"/>
                <a:ea typeface="Lato"/>
                <a:cs typeface="Lato"/>
                <a:sym typeface="Lato"/>
              </a:defRPr>
            </a:lvl3pPr>
            <a:lvl4pPr lvl="3" algn="ctr">
              <a:lnSpc>
                <a:spcPct val="100000"/>
              </a:lnSpc>
              <a:spcBef>
                <a:spcPts val="0"/>
              </a:spcBef>
              <a:spcAft>
                <a:spcPts val="0"/>
              </a:spcAft>
              <a:buSzPts val="10000"/>
              <a:buFont typeface="Lato"/>
              <a:buNone/>
              <a:defRPr sz="10000">
                <a:latin typeface="Lato"/>
                <a:ea typeface="Lato"/>
                <a:cs typeface="Lato"/>
                <a:sym typeface="Lato"/>
              </a:defRPr>
            </a:lvl4pPr>
            <a:lvl5pPr lvl="4" algn="ctr">
              <a:lnSpc>
                <a:spcPct val="100000"/>
              </a:lnSpc>
              <a:spcBef>
                <a:spcPts val="0"/>
              </a:spcBef>
              <a:spcAft>
                <a:spcPts val="0"/>
              </a:spcAft>
              <a:buSzPts val="10000"/>
              <a:buFont typeface="Lato"/>
              <a:buNone/>
              <a:defRPr sz="10000">
                <a:latin typeface="Lato"/>
                <a:ea typeface="Lato"/>
                <a:cs typeface="Lato"/>
                <a:sym typeface="Lato"/>
              </a:defRPr>
            </a:lvl5pPr>
            <a:lvl6pPr lvl="5" algn="ctr">
              <a:lnSpc>
                <a:spcPct val="100000"/>
              </a:lnSpc>
              <a:spcBef>
                <a:spcPts val="0"/>
              </a:spcBef>
              <a:spcAft>
                <a:spcPts val="0"/>
              </a:spcAft>
              <a:buSzPts val="10000"/>
              <a:buFont typeface="Lato"/>
              <a:buNone/>
              <a:defRPr sz="10000">
                <a:latin typeface="Lato"/>
                <a:ea typeface="Lato"/>
                <a:cs typeface="Lato"/>
                <a:sym typeface="Lato"/>
              </a:defRPr>
            </a:lvl6pPr>
            <a:lvl7pPr lvl="6" algn="ctr">
              <a:lnSpc>
                <a:spcPct val="100000"/>
              </a:lnSpc>
              <a:spcBef>
                <a:spcPts val="0"/>
              </a:spcBef>
              <a:spcAft>
                <a:spcPts val="0"/>
              </a:spcAft>
              <a:buSzPts val="10000"/>
              <a:buFont typeface="Lato"/>
              <a:buNone/>
              <a:defRPr sz="10000">
                <a:latin typeface="Lato"/>
                <a:ea typeface="Lato"/>
                <a:cs typeface="Lato"/>
                <a:sym typeface="Lato"/>
              </a:defRPr>
            </a:lvl7pPr>
            <a:lvl8pPr lvl="7" algn="ctr">
              <a:lnSpc>
                <a:spcPct val="100000"/>
              </a:lnSpc>
              <a:spcBef>
                <a:spcPts val="0"/>
              </a:spcBef>
              <a:spcAft>
                <a:spcPts val="0"/>
              </a:spcAft>
              <a:buSzPts val="10000"/>
              <a:buFont typeface="Lato"/>
              <a:buNone/>
              <a:defRPr sz="10000">
                <a:latin typeface="Lato"/>
                <a:ea typeface="Lato"/>
                <a:cs typeface="Lato"/>
                <a:sym typeface="Lato"/>
              </a:defRPr>
            </a:lvl8pPr>
            <a:lvl9pPr lvl="8" algn="ctr">
              <a:lnSpc>
                <a:spcPct val="100000"/>
              </a:lnSpc>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g1040262f131_0_361"/>
          <p:cNvSpPr txBox="1"/>
          <p:nvPr>
            <p:ph idx="1" type="body"/>
          </p:nvPr>
        </p:nvSpPr>
        <p:spPr>
          <a:xfrm>
            <a:off x="311700" y="29194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g1040262f131_0_36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g1040262f131_0_36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g1040262f131_0_33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1040262f131_0_33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8" name="Google Shape;18;g1040262f131_0_3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g1040262f131_0_3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0" name="Shape 20"/>
        <p:cNvGrpSpPr/>
        <p:nvPr/>
      </p:nvGrpSpPr>
      <p:grpSpPr>
        <a:xfrm>
          <a:off x="0" y="0"/>
          <a:ext cx="0" cy="0"/>
          <a:chOff x="0" y="0"/>
          <a:chExt cx="0" cy="0"/>
        </a:xfrm>
      </p:grpSpPr>
      <p:sp>
        <p:nvSpPr>
          <p:cNvPr id="21" name="Google Shape;21;g1040262f131_0_328"/>
          <p:cNvSpPr txBox="1"/>
          <p:nvPr>
            <p:ph type="title"/>
          </p:nvPr>
        </p:nvSpPr>
        <p:spPr>
          <a:xfrm>
            <a:off x="509550" y="1423875"/>
            <a:ext cx="8124900" cy="1798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22" name="Google Shape;22;g1040262f131_0_3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g1040262f131_0_336"/>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25" name="Google Shape;25;g1040262f131_0_3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g1040262f131_0_3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g1040262f131_0_33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g1040262f131_0_34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0" name="Google Shape;30;g1040262f131_0_34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g1040262f131_0_3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g1040262f131_0_344"/>
          <p:cNvSpPr txBox="1"/>
          <p:nvPr>
            <p:ph idx="1" type="body"/>
          </p:nvPr>
        </p:nvSpPr>
        <p:spPr>
          <a:xfrm>
            <a:off x="311700" y="1391378"/>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g1040262f131_0_3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g1040262f131_0_348"/>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l">
              <a:lnSpc>
                <a:spcPct val="10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g1040262f131_0_34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g1040262f131_0_351"/>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g1040262f131_0_35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g1040262f131_0_351"/>
          <p:cNvSpPr txBox="1"/>
          <p:nvPr>
            <p:ph type="title"/>
          </p:nvPr>
        </p:nvSpPr>
        <p:spPr>
          <a:xfrm>
            <a:off x="265500" y="1107950"/>
            <a:ext cx="4045200" cy="1683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g1040262f131_0_351"/>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g1040262f131_0_35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g1040262f131_0_35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1040262f131_0_358"/>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g1040262f131_0_35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g1040262f131_0_318"/>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1pPr>
            <a:lvl2pPr lvl="1"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2pPr>
            <a:lvl3pPr lvl="2"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3pPr>
            <a:lvl4pPr lvl="3"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4pPr>
            <a:lvl5pPr lvl="4"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5pPr>
            <a:lvl6pPr lvl="5"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6pPr>
            <a:lvl7pPr lvl="6"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7pPr>
            <a:lvl8pPr lvl="7"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8pPr>
            <a:lvl9pPr lvl="8" marR="0" rtl="0" algn="l">
              <a:lnSpc>
                <a:spcPct val="100000"/>
              </a:lnSpc>
              <a:spcBef>
                <a:spcPts val="0"/>
              </a:spcBef>
              <a:spcAft>
                <a:spcPts val="0"/>
              </a:spcAft>
              <a:buClr>
                <a:schemeClr val="dk1"/>
              </a:buClr>
              <a:buSzPts val="3200"/>
              <a:buFont typeface="Playfair Display"/>
              <a:buNone/>
              <a:defRPr b="1" i="0" sz="3200" u="none" cap="none" strike="noStrike">
                <a:solidFill>
                  <a:schemeClr val="dk1"/>
                </a:solidFill>
                <a:latin typeface="Playfair Display"/>
                <a:ea typeface="Playfair Display"/>
                <a:cs typeface="Playfair Display"/>
                <a:sym typeface="Playfair Display"/>
              </a:defRPr>
            </a:lvl9pPr>
          </a:lstStyle>
          <a:p/>
        </p:txBody>
      </p:sp>
      <p:sp>
        <p:nvSpPr>
          <p:cNvPr id="7" name="Google Shape;7;g1040262f131_0_3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Lato"/>
              <a:buChar char="●"/>
              <a:defRPr b="0" i="0" sz="1800" u="none" cap="none" strike="noStrike">
                <a:solidFill>
                  <a:schemeClr val="dk2"/>
                </a:solidFill>
                <a:latin typeface="Lato"/>
                <a:ea typeface="Lato"/>
                <a:cs typeface="Lato"/>
                <a:sym typeface="Lato"/>
              </a:defRPr>
            </a:lvl1pPr>
            <a:lvl2pPr indent="-317500" lvl="1" marL="9144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2pPr>
            <a:lvl3pPr indent="-317500" lvl="2" marL="13716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3pPr>
            <a:lvl4pPr indent="-317500" lvl="3" marL="18288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4pPr>
            <a:lvl5pPr indent="-317500" lvl="4" marL="22860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5pPr>
            <a:lvl6pPr indent="-317500" lvl="5" marL="27432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6pPr>
            <a:lvl7pPr indent="-317500" lvl="6" marL="32004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7pPr>
            <a:lvl8pPr indent="-317500" lvl="7" marL="36576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8pPr>
            <a:lvl9pPr indent="-317500" lvl="8" marL="4114800" marR="0" rtl="0" algn="l">
              <a:lnSpc>
                <a:spcPct val="115000"/>
              </a:lnSpc>
              <a:spcBef>
                <a:spcPts val="0"/>
              </a:spcBef>
              <a:spcAft>
                <a:spcPts val="0"/>
              </a:spcAft>
              <a:buClr>
                <a:schemeClr val="dk2"/>
              </a:buClr>
              <a:buSzPts val="1400"/>
              <a:buFont typeface="Lato"/>
              <a:buChar char="■"/>
              <a:defRPr b="0" i="0" sz="1400" u="none" cap="none" strike="noStrike">
                <a:solidFill>
                  <a:schemeClr val="dk2"/>
                </a:solidFill>
                <a:latin typeface="Lato"/>
                <a:ea typeface="Lato"/>
                <a:cs typeface="Lato"/>
                <a:sym typeface="Lato"/>
              </a:defRPr>
            </a:lvl9pPr>
          </a:lstStyle>
          <a:p/>
        </p:txBody>
      </p:sp>
      <p:sp>
        <p:nvSpPr>
          <p:cNvPr id="8" name="Google Shape;8;g1040262f131_0_31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8.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2.png"/><Relationship Id="rId6" Type="http://schemas.openxmlformats.org/officeDocument/2006/relationships/image" Target="../media/image26.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5.png"/><Relationship Id="rId6"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0.png"/><Relationship Id="rId6" Type="http://schemas.openxmlformats.org/officeDocument/2006/relationships/image" Target="../media/image29.jpg"/><Relationship Id="rId7"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33.png"/><Relationship Id="rId6"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trafficrus.co.nz/" TargetMode="External"/><Relationship Id="rId5" Type="http://schemas.openxmlformats.org/officeDocument/2006/relationships/hyperlink" Target="https://www.kaggle.com/sobhanmoosavi/us-accidents" TargetMode="External"/><Relationship Id="rId6" Type="http://schemas.openxmlformats.org/officeDocument/2006/relationships/hyperlink" Target="https://plotly.com/python/statistical-charts/" TargetMode="External"/><Relationship Id="rId7" Type="http://schemas.openxmlformats.org/officeDocument/2006/relationships/hyperlink" Target="http://ruraltransportation.org/mapping-10-years-of-fatal-traffic-accidents/" TargetMode="External"/><Relationship Id="rId8" Type="http://schemas.openxmlformats.org/officeDocument/2006/relationships/hyperlink" Target="https://cdan.nhtsa.gov/tsftables/tsfar.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grpSp>
        <p:nvGrpSpPr>
          <p:cNvPr id="59" name="Google Shape;59;p1"/>
          <p:cNvGrpSpPr/>
          <p:nvPr/>
        </p:nvGrpSpPr>
        <p:grpSpPr>
          <a:xfrm>
            <a:off x="-313134" y="0"/>
            <a:ext cx="9438087" cy="5139928"/>
            <a:chOff x="-417513" y="0"/>
            <a:chExt cx="12584114" cy="6853238"/>
          </a:xfrm>
        </p:grpSpPr>
        <p:sp>
          <p:nvSpPr>
            <p:cNvPr id="60" name="Google Shape;60;p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p1"/>
          <p:cNvGrpSpPr/>
          <p:nvPr/>
        </p:nvGrpSpPr>
        <p:grpSpPr>
          <a:xfrm>
            <a:off x="600108" y="1274691"/>
            <a:ext cx="2755857" cy="2602816"/>
            <a:chOff x="697883" y="1816768"/>
            <a:chExt cx="3674476" cy="3470421"/>
          </a:xfrm>
        </p:grpSpPr>
        <p:sp>
          <p:nvSpPr>
            <p:cNvPr id="82" name="Google Shape;82;p1"/>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1"/>
          <p:cNvSpPr/>
          <p:nvPr/>
        </p:nvSpPr>
        <p:spPr>
          <a:xfrm>
            <a:off x="0" y="0"/>
            <a:ext cx="91437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grpSp>
        <p:nvGrpSpPr>
          <p:cNvPr id="86" name="Google Shape;86;p1"/>
          <p:cNvGrpSpPr/>
          <p:nvPr/>
        </p:nvGrpSpPr>
        <p:grpSpPr>
          <a:xfrm>
            <a:off x="-313134" y="0"/>
            <a:ext cx="9438087" cy="5139928"/>
            <a:chOff x="-417513" y="0"/>
            <a:chExt cx="12584114" cy="6853238"/>
          </a:xfrm>
        </p:grpSpPr>
        <p:sp>
          <p:nvSpPr>
            <p:cNvPr id="87" name="Google Shape;87;p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88" name="Google Shape;88;p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89" name="Google Shape;89;p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0" name="Google Shape;90;p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1" name="Google Shape;91;p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2" name="Google Shape;92;p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3" name="Google Shape;93;p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4" name="Google Shape;94;p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5" name="Google Shape;95;p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6" name="Google Shape;96;p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7" name="Google Shape;97;p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8" name="Google Shape;98;p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99" name="Google Shape;99;p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100" name="Google Shape;100;p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101" name="Google Shape;101;p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102" name="Google Shape;102;p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103" name="Google Shape;103;p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104" name="Google Shape;104;p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105" name="Google Shape;105;p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106" name="Google Shape;106;p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107" name="Google Shape;107;p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grpSp>
      <p:sp>
        <p:nvSpPr>
          <p:cNvPr id="108" name="Google Shape;108;p1"/>
          <p:cNvSpPr txBox="1"/>
          <p:nvPr>
            <p:ph type="ctrTitle"/>
          </p:nvPr>
        </p:nvSpPr>
        <p:spPr>
          <a:xfrm>
            <a:off x="666473" y="1768793"/>
            <a:ext cx="2624234" cy="1840257"/>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2400"/>
              <a:buFont typeface="Calibri"/>
              <a:buNone/>
            </a:pPr>
            <a:r>
              <a:rPr lang="en" sz="2400">
                <a:latin typeface="Libre Franklin"/>
                <a:ea typeface="Libre Franklin"/>
                <a:cs typeface="Libre Franklin"/>
                <a:sym typeface="Libre Franklin"/>
              </a:rPr>
              <a:t>DSO 545:</a:t>
            </a:r>
            <a:endParaRPr sz="2400">
              <a:latin typeface="Libre Franklin"/>
              <a:ea typeface="Libre Franklin"/>
              <a:cs typeface="Libre Franklin"/>
              <a:sym typeface="Libre Franklin"/>
            </a:endParaRPr>
          </a:p>
          <a:p>
            <a:pPr indent="0" lvl="0" marL="0" rtl="0" algn="ctr">
              <a:lnSpc>
                <a:spcPct val="85000"/>
              </a:lnSpc>
              <a:spcBef>
                <a:spcPts val="0"/>
              </a:spcBef>
              <a:spcAft>
                <a:spcPts val="0"/>
              </a:spcAft>
              <a:buClr>
                <a:srgbClr val="FFFEFF"/>
              </a:buClr>
              <a:buSzPts val="2400"/>
              <a:buFont typeface="Calibri"/>
              <a:buNone/>
            </a:pPr>
            <a:r>
              <a:rPr lang="en" sz="2400">
                <a:latin typeface="Libre Franklin"/>
                <a:ea typeface="Libre Franklin"/>
                <a:cs typeface="Libre Franklin"/>
                <a:sym typeface="Libre Franklin"/>
              </a:rPr>
              <a:t>Final Project</a:t>
            </a:r>
            <a:endParaRPr sz="2400">
              <a:latin typeface="Libre Franklin"/>
              <a:ea typeface="Libre Franklin"/>
              <a:cs typeface="Libre Franklin"/>
              <a:sym typeface="Libre Franklin"/>
            </a:endParaRPr>
          </a:p>
        </p:txBody>
      </p:sp>
      <p:sp>
        <p:nvSpPr>
          <p:cNvPr id="109" name="Google Shape;109;p1"/>
          <p:cNvSpPr/>
          <p:nvPr/>
        </p:nvSpPr>
        <p:spPr>
          <a:xfrm>
            <a:off x="3836448" y="602389"/>
            <a:ext cx="4701761" cy="22337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sp>
        <p:nvSpPr>
          <p:cNvPr id="110" name="Google Shape;110;p1"/>
          <p:cNvSpPr txBox="1"/>
          <p:nvPr>
            <p:ph idx="4294967295" type="title"/>
          </p:nvPr>
        </p:nvSpPr>
        <p:spPr>
          <a:xfrm>
            <a:off x="3534924" y="491350"/>
            <a:ext cx="5011800" cy="461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002060"/>
              </a:buClr>
              <a:buSzPts val="2520"/>
              <a:buFont typeface="Libre Franklin Medium"/>
              <a:buNone/>
            </a:pPr>
            <a:r>
              <a:rPr lang="en" sz="2200">
                <a:solidFill>
                  <a:srgbClr val="002060"/>
                </a:solidFill>
                <a:latin typeface="Libre Franklin Medium"/>
                <a:ea typeface="Libre Franklin Medium"/>
                <a:cs typeface="Libre Franklin Medium"/>
                <a:sym typeface="Libre Franklin Medium"/>
              </a:rPr>
              <a:t>US Accidents Dashboard </a:t>
            </a:r>
            <a:br>
              <a:rPr lang="en" sz="2200">
                <a:solidFill>
                  <a:srgbClr val="002060"/>
                </a:solidFill>
                <a:latin typeface="Libre Franklin Medium"/>
                <a:ea typeface="Libre Franklin Medium"/>
                <a:cs typeface="Libre Franklin Medium"/>
                <a:sym typeface="Libre Franklin Medium"/>
              </a:rPr>
            </a:br>
            <a:r>
              <a:rPr lang="en" sz="2200">
                <a:solidFill>
                  <a:srgbClr val="002060"/>
                </a:solidFill>
                <a:latin typeface="Libre Franklin Medium"/>
                <a:ea typeface="Libre Franklin Medium"/>
                <a:cs typeface="Libre Franklin Medium"/>
                <a:sym typeface="Libre Franklin Medium"/>
              </a:rPr>
              <a:t>(2016 -2020)</a:t>
            </a:r>
            <a:endParaRPr sz="2200">
              <a:solidFill>
                <a:srgbClr val="002060"/>
              </a:solidFill>
              <a:latin typeface="Libre Franklin Medium"/>
              <a:ea typeface="Libre Franklin Medium"/>
              <a:cs typeface="Libre Franklin Medium"/>
              <a:sym typeface="Libre Franklin Medium"/>
            </a:endParaRPr>
          </a:p>
        </p:txBody>
      </p:sp>
      <p:pic>
        <p:nvPicPr>
          <p:cNvPr id="111" name="Google Shape;111;p1"/>
          <p:cNvPicPr preferRelativeResize="0"/>
          <p:nvPr/>
        </p:nvPicPr>
        <p:blipFill rotWithShape="1">
          <a:blip r:embed="rId3">
            <a:alphaModFix/>
          </a:blip>
          <a:srcRect b="12388" l="0" r="0" t="61790"/>
          <a:stretch/>
        </p:blipFill>
        <p:spPr>
          <a:xfrm>
            <a:off x="1177625" y="4695250"/>
            <a:ext cx="2723525" cy="334851"/>
          </a:xfrm>
          <a:prstGeom prst="rect">
            <a:avLst/>
          </a:prstGeom>
          <a:noFill/>
          <a:ln>
            <a:noFill/>
          </a:ln>
        </p:spPr>
      </p:pic>
      <p:pic>
        <p:nvPicPr>
          <p:cNvPr id="112" name="Google Shape;112;p1"/>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sp>
        <p:nvSpPr>
          <p:cNvPr id="113" name="Google Shape;113;p1"/>
          <p:cNvSpPr txBox="1"/>
          <p:nvPr/>
        </p:nvSpPr>
        <p:spPr>
          <a:xfrm>
            <a:off x="3355975" y="1378150"/>
            <a:ext cx="5369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02060"/>
                </a:solidFill>
                <a:latin typeface="Georgia"/>
                <a:ea typeface="Georgia"/>
                <a:cs typeface="Georgia"/>
                <a:sym typeface="Georgia"/>
              </a:rPr>
              <a:t>For this project, we chose to analyze data on U.S. traffic accidents from 2016 to 2020. Our aim for this project was to identify patterns, reasonings and evidence to suggest where, when and how the accidents have taken place in the U.S. and that could be leveraged for a more informed data-driven decision making. Our analysis was focused on how accidents distribute across various factors based on geographical location, nature of accident, time, season, weather conditions etc. While we weren’t able to find a direct correlation between weather and the amount of accidents, we were able to discover that California and freeways are prime locations for accidents to take place and that daytime (specifically 5 p.m.) is when the majority of these accidents occur. These visualisations and analysis can be utilised by researchers and officials to identify and prioritise the possibilities of severe impact accidents based on road guidelines and external factors.</a:t>
            </a:r>
            <a:endParaRPr sz="1300">
              <a:solidFill>
                <a:srgbClr val="002060"/>
              </a:solidFill>
              <a:latin typeface="Georgia"/>
              <a:ea typeface="Georgia"/>
              <a:cs typeface="Georgia"/>
              <a:sym typeface="Georgia"/>
            </a:endParaRPr>
          </a:p>
        </p:txBody>
      </p:sp>
      <p:pic>
        <p:nvPicPr>
          <p:cNvPr id="114" name="Google Shape;114;p1"/>
          <p:cNvPicPr preferRelativeResize="0"/>
          <p:nvPr/>
        </p:nvPicPr>
        <p:blipFill>
          <a:blip r:embed="rId5">
            <a:alphaModFix/>
          </a:blip>
          <a:stretch>
            <a:fillRect/>
          </a:stretch>
        </p:blipFill>
        <p:spPr>
          <a:xfrm>
            <a:off x="737899" y="602397"/>
            <a:ext cx="2294023" cy="37115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05a04c8f27_0_19"/>
          <p:cNvSpPr txBox="1"/>
          <p:nvPr/>
        </p:nvSpPr>
        <p:spPr>
          <a:xfrm>
            <a:off x="81950" y="3959100"/>
            <a:ext cx="8999400" cy="80018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2060"/>
                </a:solidFill>
                <a:latin typeface="Libre Franklin"/>
                <a:ea typeface="Libre Franklin"/>
                <a:cs typeface="Libre Franklin"/>
                <a:sym typeface="Libre Franklin"/>
              </a:rPr>
              <a:t>The above table and Graph shows the proportion of accidents by the Top 10 Weather conditions. </a:t>
            </a:r>
            <a:endParaRPr b="0" i="0" sz="1000" u="none" cap="none" strike="noStrike">
              <a:solidFill>
                <a:srgbClr val="002060"/>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2060"/>
              </a:solidFill>
              <a:latin typeface="Libre Franklin"/>
              <a:ea typeface="Libre Franklin"/>
              <a:cs typeface="Libre Franklin"/>
              <a:sym typeface="Libre Franklin"/>
            </a:endParaRPr>
          </a:p>
          <a:p>
            <a:pPr indent="-317500" lvl="0" marL="457200" marR="0" rtl="0" algn="l">
              <a:lnSpc>
                <a:spcPct val="100000"/>
              </a:lnSpc>
              <a:spcBef>
                <a:spcPts val="0"/>
              </a:spcBef>
              <a:spcAft>
                <a:spcPts val="0"/>
              </a:spcAft>
              <a:buClr>
                <a:srgbClr val="002060"/>
              </a:buClr>
              <a:buSzPts val="1400"/>
              <a:buFont typeface="Georgia"/>
              <a:buChar char="➢"/>
            </a:pPr>
            <a:r>
              <a:rPr b="0" i="0" lang="en" sz="1000" u="none" cap="none" strike="noStrike">
                <a:solidFill>
                  <a:srgbClr val="002060"/>
                </a:solidFill>
                <a:latin typeface="Libre Franklin"/>
                <a:ea typeface="Libre Franklin"/>
                <a:cs typeface="Libre Franklin"/>
                <a:sym typeface="Libre Franklin"/>
              </a:rPr>
              <a:t>Majority (~32%)of the accidents happen under Fair weather conditions which imply that there are other factors which drive the cause of accidents more than weather</a:t>
            </a:r>
            <a:endParaRPr b="0" i="0" sz="1000" u="none" cap="none" strike="noStrike">
              <a:solidFill>
                <a:srgbClr val="002060"/>
              </a:solidFill>
              <a:latin typeface="Libre Franklin"/>
              <a:ea typeface="Libre Franklin"/>
              <a:cs typeface="Libre Franklin"/>
              <a:sym typeface="Libre Franklin"/>
            </a:endParaRPr>
          </a:p>
        </p:txBody>
      </p:sp>
      <p:pic>
        <p:nvPicPr>
          <p:cNvPr id="199" name="Google Shape;199;g105a04c8f27_0_19"/>
          <p:cNvPicPr preferRelativeResize="0"/>
          <p:nvPr/>
        </p:nvPicPr>
        <p:blipFill rotWithShape="1">
          <a:blip r:embed="rId3">
            <a:alphaModFix/>
          </a:blip>
          <a:srcRect b="0" l="0" r="0" t="0"/>
          <a:stretch/>
        </p:blipFill>
        <p:spPr>
          <a:xfrm>
            <a:off x="0" y="898588"/>
            <a:ext cx="6665149" cy="2938786"/>
          </a:xfrm>
          <a:prstGeom prst="rect">
            <a:avLst/>
          </a:prstGeom>
          <a:noFill/>
          <a:ln>
            <a:noFill/>
          </a:ln>
        </p:spPr>
      </p:pic>
      <p:pic>
        <p:nvPicPr>
          <p:cNvPr id="200" name="Google Shape;200;g105a04c8f27_0_19"/>
          <p:cNvPicPr preferRelativeResize="0"/>
          <p:nvPr/>
        </p:nvPicPr>
        <p:blipFill rotWithShape="1">
          <a:blip r:embed="rId4">
            <a:alphaModFix/>
          </a:blip>
          <a:srcRect b="0" l="0" r="0" t="0"/>
          <a:stretch/>
        </p:blipFill>
        <p:spPr>
          <a:xfrm>
            <a:off x="6595099" y="1085450"/>
            <a:ext cx="2174050" cy="2565067"/>
          </a:xfrm>
          <a:prstGeom prst="rect">
            <a:avLst/>
          </a:prstGeom>
          <a:noFill/>
          <a:ln>
            <a:noFill/>
          </a:ln>
        </p:spPr>
      </p:pic>
      <p:sp>
        <p:nvSpPr>
          <p:cNvPr id="201" name="Google Shape;201;g105a04c8f27_0_19"/>
          <p:cNvSpPr txBox="1"/>
          <p:nvPr>
            <p:ph type="title"/>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rtl="0" algn="l">
              <a:lnSpc>
                <a:spcPct val="85000"/>
              </a:lnSpc>
              <a:spcBef>
                <a:spcPts val="0"/>
              </a:spcBef>
              <a:spcAft>
                <a:spcPts val="0"/>
              </a:spcAft>
              <a:buClr>
                <a:srgbClr val="002060"/>
              </a:buClr>
              <a:buSzPts val="2800"/>
              <a:buFont typeface="Libre Franklin Medium"/>
              <a:buNone/>
            </a:pPr>
            <a:r>
              <a:rPr lang="en" sz="1800">
                <a:solidFill>
                  <a:srgbClr val="002060"/>
                </a:solidFill>
                <a:latin typeface="Libre Franklin Medium"/>
                <a:ea typeface="Libre Franklin Medium"/>
                <a:cs typeface="Libre Franklin Medium"/>
                <a:sym typeface="Libre Franklin Medium"/>
              </a:rPr>
              <a:t>EXPLORATORY DATA ANALYSIS</a:t>
            </a:r>
            <a:endParaRPr sz="1800">
              <a:solidFill>
                <a:srgbClr val="002060"/>
              </a:solidFill>
              <a:latin typeface="Libre Franklin Medium"/>
              <a:ea typeface="Libre Franklin Medium"/>
              <a:cs typeface="Libre Franklin Medium"/>
              <a:sym typeface="Libre Franklin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g1059c4225bc_0_27"/>
          <p:cNvPicPr preferRelativeResize="0"/>
          <p:nvPr/>
        </p:nvPicPr>
        <p:blipFill rotWithShape="1">
          <a:blip r:embed="rId3">
            <a:alphaModFix/>
          </a:blip>
          <a:srcRect b="12389" l="0" r="0" t="61789"/>
          <a:stretch/>
        </p:blipFill>
        <p:spPr>
          <a:xfrm>
            <a:off x="1177625" y="4695250"/>
            <a:ext cx="2723525" cy="334851"/>
          </a:xfrm>
          <a:prstGeom prst="rect">
            <a:avLst/>
          </a:prstGeom>
          <a:noFill/>
          <a:ln>
            <a:noFill/>
          </a:ln>
        </p:spPr>
      </p:pic>
      <p:cxnSp>
        <p:nvCxnSpPr>
          <p:cNvPr id="207" name="Google Shape;207;g1059c4225bc_0_27"/>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208" name="Google Shape;208;g1059c4225bc_0_27"/>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sp>
        <p:nvSpPr>
          <p:cNvPr id="209" name="Google Shape;209;g1059c4225bc_0_27"/>
          <p:cNvSpPr txBox="1"/>
          <p:nvPr/>
        </p:nvSpPr>
        <p:spPr>
          <a:xfrm>
            <a:off x="270422" y="268625"/>
            <a:ext cx="8775923"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DASHBOARD WALKTHROUGH ( MAP FILTERING, TABLE </a:t>
            </a:r>
            <a:r>
              <a:rPr b="1" lang="en" sz="1800">
                <a:solidFill>
                  <a:srgbClr val="002060"/>
                </a:solidFill>
                <a:latin typeface="Libre Franklin Medium"/>
                <a:ea typeface="Libre Franklin Medium"/>
                <a:cs typeface="Libre Franklin Medium"/>
                <a:sym typeface="Libre Franklin Medium"/>
              </a:rPr>
              <a:t>&amp;</a:t>
            </a:r>
            <a:r>
              <a:rPr b="1" i="0" lang="en" sz="1800" u="none" cap="none" strike="noStrike">
                <a:solidFill>
                  <a:srgbClr val="002060"/>
                </a:solidFill>
                <a:latin typeface="Libre Franklin Medium"/>
                <a:ea typeface="Libre Franklin Medium"/>
                <a:cs typeface="Libre Franklin Medium"/>
                <a:sym typeface="Libre Franklin Medium"/>
              </a:rPr>
              <a:t> KPIS )</a:t>
            </a:r>
            <a:endParaRPr/>
          </a:p>
        </p:txBody>
      </p:sp>
      <p:pic>
        <p:nvPicPr>
          <p:cNvPr id="210" name="Google Shape;210;g1059c4225bc_0_27"/>
          <p:cNvPicPr preferRelativeResize="0"/>
          <p:nvPr/>
        </p:nvPicPr>
        <p:blipFill>
          <a:blip r:embed="rId5">
            <a:alphaModFix/>
          </a:blip>
          <a:stretch>
            <a:fillRect/>
          </a:stretch>
        </p:blipFill>
        <p:spPr>
          <a:xfrm>
            <a:off x="152400" y="791825"/>
            <a:ext cx="8733896" cy="3433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9"/>
          <p:cNvPicPr preferRelativeResize="0"/>
          <p:nvPr/>
        </p:nvPicPr>
        <p:blipFill rotWithShape="1">
          <a:blip r:embed="rId3">
            <a:alphaModFix/>
          </a:blip>
          <a:srcRect b="12388" l="0" r="0" t="61790"/>
          <a:stretch/>
        </p:blipFill>
        <p:spPr>
          <a:xfrm>
            <a:off x="1177625" y="4695250"/>
            <a:ext cx="2723525" cy="334851"/>
          </a:xfrm>
          <a:prstGeom prst="rect">
            <a:avLst/>
          </a:prstGeom>
          <a:noFill/>
          <a:ln>
            <a:noFill/>
          </a:ln>
        </p:spPr>
      </p:pic>
      <p:cxnSp>
        <p:nvCxnSpPr>
          <p:cNvPr id="216" name="Google Shape;216;p9"/>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217" name="Google Shape;217;p9"/>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sp>
        <p:nvSpPr>
          <p:cNvPr id="218" name="Google Shape;218;p9"/>
          <p:cNvSpPr txBox="1"/>
          <p:nvPr/>
        </p:nvSpPr>
        <p:spPr>
          <a:xfrm>
            <a:off x="270422" y="268625"/>
            <a:ext cx="7426518"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DASHBOARD WALKTHROUGH ( PARALLEL C</a:t>
            </a:r>
            <a:r>
              <a:rPr b="1" lang="en" sz="1800">
                <a:solidFill>
                  <a:srgbClr val="002060"/>
                </a:solidFill>
                <a:latin typeface="Libre Franklin Medium"/>
                <a:ea typeface="Libre Franklin Medium"/>
                <a:cs typeface="Libre Franklin Medium"/>
                <a:sym typeface="Libre Franklin Medium"/>
              </a:rPr>
              <a:t>ATEGORIES </a:t>
            </a:r>
            <a:r>
              <a:rPr b="1" i="0" lang="en" sz="1800" u="none" cap="none" strike="noStrike">
                <a:solidFill>
                  <a:srgbClr val="002060"/>
                </a:solidFill>
                <a:latin typeface="Libre Franklin Medium"/>
                <a:ea typeface="Libre Franklin Medium"/>
                <a:cs typeface="Libre Franklin Medium"/>
                <a:sym typeface="Libre Franklin Medium"/>
              </a:rPr>
              <a:t>PLOT )</a:t>
            </a:r>
            <a:endParaRPr/>
          </a:p>
        </p:txBody>
      </p:sp>
      <p:pic>
        <p:nvPicPr>
          <p:cNvPr id="219" name="Google Shape;219;p9"/>
          <p:cNvPicPr preferRelativeResize="0"/>
          <p:nvPr/>
        </p:nvPicPr>
        <p:blipFill>
          <a:blip r:embed="rId5">
            <a:alphaModFix/>
          </a:blip>
          <a:stretch>
            <a:fillRect/>
          </a:stretch>
        </p:blipFill>
        <p:spPr>
          <a:xfrm>
            <a:off x="367251" y="861413"/>
            <a:ext cx="6508623" cy="3598624"/>
          </a:xfrm>
          <a:prstGeom prst="rect">
            <a:avLst/>
          </a:prstGeom>
          <a:noFill/>
          <a:ln>
            <a:noFill/>
          </a:ln>
        </p:spPr>
      </p:pic>
      <p:pic>
        <p:nvPicPr>
          <p:cNvPr id="220" name="Google Shape;220;p9"/>
          <p:cNvPicPr preferRelativeResize="0"/>
          <p:nvPr/>
        </p:nvPicPr>
        <p:blipFill>
          <a:blip r:embed="rId6">
            <a:alphaModFix/>
          </a:blip>
          <a:stretch>
            <a:fillRect/>
          </a:stretch>
        </p:blipFill>
        <p:spPr>
          <a:xfrm>
            <a:off x="6682725" y="557775"/>
            <a:ext cx="1969749" cy="1362424"/>
          </a:xfrm>
          <a:prstGeom prst="rect">
            <a:avLst/>
          </a:prstGeom>
          <a:noFill/>
          <a:ln>
            <a:noFill/>
          </a:ln>
        </p:spPr>
      </p:pic>
      <p:cxnSp>
        <p:nvCxnSpPr>
          <p:cNvPr id="221" name="Google Shape;221;p9"/>
          <p:cNvCxnSpPr>
            <a:stCxn id="220" idx="2"/>
            <a:endCxn id="219" idx="3"/>
          </p:cNvCxnSpPr>
          <p:nvPr/>
        </p:nvCxnSpPr>
        <p:spPr>
          <a:xfrm rot="5400000">
            <a:off x="6901550" y="1894549"/>
            <a:ext cx="740400" cy="7917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g107149dbbfb_0_19"/>
          <p:cNvPicPr preferRelativeResize="0"/>
          <p:nvPr/>
        </p:nvPicPr>
        <p:blipFill rotWithShape="1">
          <a:blip r:embed="rId3">
            <a:alphaModFix/>
          </a:blip>
          <a:srcRect b="12389" l="0" r="0" t="61789"/>
          <a:stretch/>
        </p:blipFill>
        <p:spPr>
          <a:xfrm>
            <a:off x="1177625" y="4695250"/>
            <a:ext cx="2723525" cy="334851"/>
          </a:xfrm>
          <a:prstGeom prst="rect">
            <a:avLst/>
          </a:prstGeom>
          <a:noFill/>
          <a:ln>
            <a:noFill/>
          </a:ln>
        </p:spPr>
      </p:pic>
      <p:cxnSp>
        <p:nvCxnSpPr>
          <p:cNvPr id="227" name="Google Shape;227;g107149dbbfb_0_19"/>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228" name="Google Shape;228;g107149dbbfb_0_19"/>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pic>
        <p:nvPicPr>
          <p:cNvPr id="229" name="Google Shape;229;g107149dbbfb_0_19"/>
          <p:cNvPicPr preferRelativeResize="0"/>
          <p:nvPr/>
        </p:nvPicPr>
        <p:blipFill rotWithShape="1">
          <a:blip r:embed="rId5">
            <a:alphaModFix/>
          </a:blip>
          <a:srcRect b="0" l="0" r="0" t="0"/>
          <a:stretch/>
        </p:blipFill>
        <p:spPr>
          <a:xfrm>
            <a:off x="6692000" y="2172900"/>
            <a:ext cx="2300124" cy="1848775"/>
          </a:xfrm>
          <a:prstGeom prst="rect">
            <a:avLst/>
          </a:prstGeom>
          <a:noFill/>
          <a:ln>
            <a:noFill/>
          </a:ln>
        </p:spPr>
      </p:pic>
      <p:pic>
        <p:nvPicPr>
          <p:cNvPr id="230" name="Google Shape;230;g107149dbbfb_0_19"/>
          <p:cNvPicPr preferRelativeResize="0"/>
          <p:nvPr/>
        </p:nvPicPr>
        <p:blipFill rotWithShape="1">
          <a:blip r:embed="rId6">
            <a:alphaModFix/>
          </a:blip>
          <a:srcRect b="0" l="0" r="8196" t="0"/>
          <a:stretch/>
        </p:blipFill>
        <p:spPr>
          <a:xfrm>
            <a:off x="385250" y="953800"/>
            <a:ext cx="5699702" cy="3067875"/>
          </a:xfrm>
          <a:prstGeom prst="rect">
            <a:avLst/>
          </a:prstGeom>
          <a:noFill/>
          <a:ln>
            <a:noFill/>
          </a:ln>
        </p:spPr>
      </p:pic>
      <p:pic>
        <p:nvPicPr>
          <p:cNvPr id="231" name="Google Shape;231;g107149dbbfb_0_19"/>
          <p:cNvPicPr preferRelativeResize="0"/>
          <p:nvPr/>
        </p:nvPicPr>
        <p:blipFill rotWithShape="1">
          <a:blip r:embed="rId7">
            <a:alphaModFix/>
          </a:blip>
          <a:srcRect b="0" l="0" r="0" t="0"/>
          <a:stretch/>
        </p:blipFill>
        <p:spPr>
          <a:xfrm>
            <a:off x="7034417" y="99200"/>
            <a:ext cx="1957720" cy="1302975"/>
          </a:xfrm>
          <a:prstGeom prst="rect">
            <a:avLst/>
          </a:prstGeom>
          <a:noFill/>
          <a:ln>
            <a:noFill/>
          </a:ln>
        </p:spPr>
      </p:pic>
      <p:sp>
        <p:nvSpPr>
          <p:cNvPr id="232" name="Google Shape;232;g107149dbbfb_0_19"/>
          <p:cNvSpPr/>
          <p:nvPr/>
        </p:nvSpPr>
        <p:spPr>
          <a:xfrm>
            <a:off x="6666397" y="698500"/>
            <a:ext cx="562025" cy="1322925"/>
          </a:xfrm>
          <a:custGeom>
            <a:rect b="b" l="l" r="r" t="t"/>
            <a:pathLst>
              <a:path extrusionOk="0" h="52917" w="22481">
                <a:moveTo>
                  <a:pt x="22481" y="0"/>
                </a:moveTo>
                <a:cubicBezTo>
                  <a:pt x="18742" y="3105"/>
                  <a:pt x="397" y="9808"/>
                  <a:pt x="44" y="18627"/>
                </a:cubicBezTo>
                <a:cubicBezTo>
                  <a:pt x="-309" y="27447"/>
                  <a:pt x="16977" y="47202"/>
                  <a:pt x="20364" y="52917"/>
                </a:cubicBezTo>
              </a:path>
            </a:pathLst>
          </a:custGeom>
          <a:no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07149dbbfb_0_19"/>
          <p:cNvSpPr/>
          <p:nvPr/>
        </p:nvSpPr>
        <p:spPr>
          <a:xfrm rot="8489842">
            <a:off x="7102001" y="1989710"/>
            <a:ext cx="214998" cy="130453"/>
          </a:xfrm>
          <a:prstGeom prst="flowChartExtra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107149dbbfb_0_19"/>
          <p:cNvSpPr txBox="1"/>
          <p:nvPr/>
        </p:nvSpPr>
        <p:spPr>
          <a:xfrm>
            <a:off x="613825" y="4191000"/>
            <a:ext cx="565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35" name="Google Shape;235;g107149dbbfb_0_19"/>
          <p:cNvSpPr txBox="1"/>
          <p:nvPr/>
        </p:nvSpPr>
        <p:spPr>
          <a:xfrm>
            <a:off x="270421" y="268625"/>
            <a:ext cx="6395975"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DASHBOARD WALKTHROUGH ( HEATMAP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1059c4225bc_0_9"/>
          <p:cNvPicPr preferRelativeResize="0"/>
          <p:nvPr/>
        </p:nvPicPr>
        <p:blipFill rotWithShape="1">
          <a:blip r:embed="rId3">
            <a:alphaModFix/>
          </a:blip>
          <a:srcRect b="12389" l="0" r="0" t="61789"/>
          <a:stretch/>
        </p:blipFill>
        <p:spPr>
          <a:xfrm>
            <a:off x="1177625" y="4695250"/>
            <a:ext cx="2723525" cy="334851"/>
          </a:xfrm>
          <a:prstGeom prst="rect">
            <a:avLst/>
          </a:prstGeom>
          <a:noFill/>
          <a:ln>
            <a:noFill/>
          </a:ln>
        </p:spPr>
      </p:pic>
      <p:cxnSp>
        <p:nvCxnSpPr>
          <p:cNvPr id="241" name="Google Shape;241;g1059c4225bc_0_9"/>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242" name="Google Shape;242;g1059c4225bc_0_9"/>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pic>
        <p:nvPicPr>
          <p:cNvPr id="243" name="Google Shape;243;g1059c4225bc_0_9"/>
          <p:cNvPicPr preferRelativeResize="0"/>
          <p:nvPr/>
        </p:nvPicPr>
        <p:blipFill rotWithShape="1">
          <a:blip r:embed="rId5">
            <a:alphaModFix/>
          </a:blip>
          <a:srcRect b="0" l="0" r="0" t="0"/>
          <a:stretch/>
        </p:blipFill>
        <p:spPr>
          <a:xfrm>
            <a:off x="499023" y="881250"/>
            <a:ext cx="4191474" cy="2951750"/>
          </a:xfrm>
          <a:prstGeom prst="rect">
            <a:avLst/>
          </a:prstGeom>
          <a:noFill/>
          <a:ln>
            <a:noFill/>
          </a:ln>
        </p:spPr>
      </p:pic>
      <p:cxnSp>
        <p:nvCxnSpPr>
          <p:cNvPr id="244" name="Google Shape;244;g1059c4225bc_0_9"/>
          <p:cNvCxnSpPr/>
          <p:nvPr/>
        </p:nvCxnSpPr>
        <p:spPr>
          <a:xfrm>
            <a:off x="4075197" y="2422225"/>
            <a:ext cx="602478" cy="0"/>
          </a:xfrm>
          <a:prstGeom prst="straightConnector1">
            <a:avLst/>
          </a:prstGeom>
          <a:noFill/>
          <a:ln cap="flat" cmpd="sng" w="9525">
            <a:solidFill>
              <a:schemeClr val="dk2"/>
            </a:solidFill>
            <a:prstDash val="solid"/>
            <a:round/>
            <a:headEnd len="sm" w="sm" type="none"/>
            <a:tailEnd len="med" w="med" type="triangle"/>
          </a:ln>
        </p:spPr>
      </p:cxnSp>
      <p:pic>
        <p:nvPicPr>
          <p:cNvPr id="245" name="Google Shape;245;g1059c4225bc_0_9"/>
          <p:cNvPicPr preferRelativeResize="0"/>
          <p:nvPr/>
        </p:nvPicPr>
        <p:blipFill rotWithShape="1">
          <a:blip r:embed="rId6">
            <a:alphaModFix/>
          </a:blip>
          <a:srcRect b="0" l="0" r="0" t="0"/>
          <a:stretch/>
        </p:blipFill>
        <p:spPr>
          <a:xfrm>
            <a:off x="4830075" y="957450"/>
            <a:ext cx="3978451" cy="2953513"/>
          </a:xfrm>
          <a:prstGeom prst="rect">
            <a:avLst/>
          </a:prstGeom>
          <a:noFill/>
          <a:ln>
            <a:noFill/>
          </a:ln>
        </p:spPr>
      </p:pic>
      <p:sp>
        <p:nvSpPr>
          <p:cNvPr id="246" name="Google Shape;246;g1059c4225bc_0_9"/>
          <p:cNvSpPr txBox="1"/>
          <p:nvPr/>
        </p:nvSpPr>
        <p:spPr>
          <a:xfrm>
            <a:off x="270423" y="268625"/>
            <a:ext cx="7994688"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DASHBOARD WALKTHROUGH ( BARCHART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107149dbbfb_0_10"/>
          <p:cNvPicPr preferRelativeResize="0"/>
          <p:nvPr/>
        </p:nvPicPr>
        <p:blipFill rotWithShape="1">
          <a:blip r:embed="rId3">
            <a:alphaModFix/>
          </a:blip>
          <a:srcRect b="12389" l="0" r="0" t="61789"/>
          <a:stretch/>
        </p:blipFill>
        <p:spPr>
          <a:xfrm>
            <a:off x="1177625" y="4695250"/>
            <a:ext cx="2723525" cy="334851"/>
          </a:xfrm>
          <a:prstGeom prst="rect">
            <a:avLst/>
          </a:prstGeom>
          <a:noFill/>
          <a:ln>
            <a:noFill/>
          </a:ln>
        </p:spPr>
      </p:pic>
      <p:cxnSp>
        <p:nvCxnSpPr>
          <p:cNvPr id="252" name="Google Shape;252;g107149dbbfb_0_10"/>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253" name="Google Shape;253;g107149dbbfb_0_10"/>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cxnSp>
        <p:nvCxnSpPr>
          <p:cNvPr id="254" name="Google Shape;254;g107149dbbfb_0_10"/>
          <p:cNvCxnSpPr/>
          <p:nvPr/>
        </p:nvCxnSpPr>
        <p:spPr>
          <a:xfrm flipH="1" rot="10800000">
            <a:off x="4594950" y="1736150"/>
            <a:ext cx="1084800" cy="393600"/>
          </a:xfrm>
          <a:prstGeom prst="straightConnector1">
            <a:avLst/>
          </a:prstGeom>
          <a:noFill/>
          <a:ln cap="flat" cmpd="sng" w="9525">
            <a:solidFill>
              <a:schemeClr val="dk2"/>
            </a:solidFill>
            <a:prstDash val="solid"/>
            <a:round/>
            <a:headEnd len="sm" w="sm" type="none"/>
            <a:tailEnd len="med" w="med" type="triangle"/>
          </a:ln>
        </p:spPr>
      </p:cxnSp>
      <p:cxnSp>
        <p:nvCxnSpPr>
          <p:cNvPr id="255" name="Google Shape;255;g107149dbbfb_0_10"/>
          <p:cNvCxnSpPr/>
          <p:nvPr/>
        </p:nvCxnSpPr>
        <p:spPr>
          <a:xfrm>
            <a:off x="4572000" y="2893675"/>
            <a:ext cx="1122600" cy="439800"/>
          </a:xfrm>
          <a:prstGeom prst="straightConnector1">
            <a:avLst/>
          </a:prstGeom>
          <a:noFill/>
          <a:ln cap="flat" cmpd="sng" w="9525">
            <a:solidFill>
              <a:schemeClr val="dk2"/>
            </a:solidFill>
            <a:prstDash val="solid"/>
            <a:round/>
            <a:headEnd len="sm" w="sm" type="none"/>
            <a:tailEnd len="med" w="med" type="triangle"/>
          </a:ln>
        </p:spPr>
      </p:cxnSp>
      <p:pic>
        <p:nvPicPr>
          <p:cNvPr id="256" name="Google Shape;256;g107149dbbfb_0_10"/>
          <p:cNvPicPr preferRelativeResize="0"/>
          <p:nvPr/>
        </p:nvPicPr>
        <p:blipFill rotWithShape="1">
          <a:blip r:embed="rId5">
            <a:alphaModFix/>
          </a:blip>
          <a:srcRect b="0" l="0" r="0" t="0"/>
          <a:stretch/>
        </p:blipFill>
        <p:spPr>
          <a:xfrm>
            <a:off x="282225" y="819563"/>
            <a:ext cx="4976213" cy="3504375"/>
          </a:xfrm>
          <a:prstGeom prst="rect">
            <a:avLst/>
          </a:prstGeom>
          <a:noFill/>
          <a:ln>
            <a:noFill/>
          </a:ln>
        </p:spPr>
      </p:pic>
      <p:sp>
        <p:nvSpPr>
          <p:cNvPr id="257" name="Google Shape;257;g107149dbbfb_0_10"/>
          <p:cNvSpPr txBox="1"/>
          <p:nvPr/>
        </p:nvSpPr>
        <p:spPr>
          <a:xfrm>
            <a:off x="270423" y="268625"/>
            <a:ext cx="7994688"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DASHBOARD WALKTHROUGH ( BARCHART )</a:t>
            </a:r>
            <a:endParaRPr/>
          </a:p>
        </p:txBody>
      </p:sp>
      <p:pic>
        <p:nvPicPr>
          <p:cNvPr id="258" name="Google Shape;258;g107149dbbfb_0_10"/>
          <p:cNvPicPr preferRelativeResize="0"/>
          <p:nvPr/>
        </p:nvPicPr>
        <p:blipFill>
          <a:blip r:embed="rId6">
            <a:alphaModFix/>
          </a:blip>
          <a:stretch>
            <a:fillRect/>
          </a:stretch>
        </p:blipFill>
        <p:spPr>
          <a:xfrm>
            <a:off x="5869550" y="371692"/>
            <a:ext cx="2973499" cy="2170359"/>
          </a:xfrm>
          <a:prstGeom prst="rect">
            <a:avLst/>
          </a:prstGeom>
          <a:noFill/>
          <a:ln>
            <a:noFill/>
          </a:ln>
        </p:spPr>
      </p:pic>
      <p:pic>
        <p:nvPicPr>
          <p:cNvPr id="259" name="Google Shape;259;g107149dbbfb_0_10"/>
          <p:cNvPicPr preferRelativeResize="0"/>
          <p:nvPr/>
        </p:nvPicPr>
        <p:blipFill>
          <a:blip r:embed="rId7">
            <a:alphaModFix/>
          </a:blip>
          <a:stretch>
            <a:fillRect/>
          </a:stretch>
        </p:blipFill>
        <p:spPr>
          <a:xfrm>
            <a:off x="5847000" y="2624038"/>
            <a:ext cx="2996060" cy="22146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107149dbbfb_0_26"/>
          <p:cNvPicPr preferRelativeResize="0"/>
          <p:nvPr/>
        </p:nvPicPr>
        <p:blipFill rotWithShape="1">
          <a:blip r:embed="rId3">
            <a:alphaModFix/>
          </a:blip>
          <a:srcRect b="12389" l="0" r="0" t="61789"/>
          <a:stretch/>
        </p:blipFill>
        <p:spPr>
          <a:xfrm>
            <a:off x="1177625" y="4695250"/>
            <a:ext cx="2723525" cy="334851"/>
          </a:xfrm>
          <a:prstGeom prst="rect">
            <a:avLst/>
          </a:prstGeom>
          <a:noFill/>
          <a:ln>
            <a:noFill/>
          </a:ln>
        </p:spPr>
      </p:pic>
      <p:cxnSp>
        <p:nvCxnSpPr>
          <p:cNvPr id="265" name="Google Shape;265;g107149dbbfb_0_26"/>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266" name="Google Shape;266;g107149dbbfb_0_26"/>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pic>
        <p:nvPicPr>
          <p:cNvPr id="267" name="Google Shape;267;g107149dbbfb_0_26"/>
          <p:cNvPicPr preferRelativeResize="0"/>
          <p:nvPr/>
        </p:nvPicPr>
        <p:blipFill rotWithShape="1">
          <a:blip r:embed="rId5">
            <a:alphaModFix/>
          </a:blip>
          <a:srcRect b="0" l="0" r="0" t="0"/>
          <a:stretch/>
        </p:blipFill>
        <p:spPr>
          <a:xfrm>
            <a:off x="0" y="1161955"/>
            <a:ext cx="9144003" cy="3290591"/>
          </a:xfrm>
          <a:prstGeom prst="rect">
            <a:avLst/>
          </a:prstGeom>
          <a:noFill/>
          <a:ln>
            <a:noFill/>
          </a:ln>
        </p:spPr>
      </p:pic>
      <p:pic>
        <p:nvPicPr>
          <p:cNvPr id="268" name="Google Shape;268;g107149dbbfb_0_26"/>
          <p:cNvPicPr preferRelativeResize="0"/>
          <p:nvPr/>
        </p:nvPicPr>
        <p:blipFill rotWithShape="1">
          <a:blip r:embed="rId6">
            <a:alphaModFix/>
          </a:blip>
          <a:srcRect b="0" l="0" r="0" t="0"/>
          <a:stretch/>
        </p:blipFill>
        <p:spPr>
          <a:xfrm>
            <a:off x="7005024" y="99200"/>
            <a:ext cx="2016501" cy="1302975"/>
          </a:xfrm>
          <a:prstGeom prst="rect">
            <a:avLst/>
          </a:prstGeom>
          <a:noFill/>
          <a:ln>
            <a:noFill/>
          </a:ln>
        </p:spPr>
      </p:pic>
      <p:sp>
        <p:nvSpPr>
          <p:cNvPr id="269" name="Google Shape;269;g107149dbbfb_0_26"/>
          <p:cNvSpPr txBox="1"/>
          <p:nvPr/>
        </p:nvSpPr>
        <p:spPr>
          <a:xfrm>
            <a:off x="270422" y="268625"/>
            <a:ext cx="6612123"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DASHBOARD WALKTHROUGH (BOXPLOT</a:t>
            </a:r>
            <a:r>
              <a:rPr b="1" lang="en" sz="1800">
                <a:solidFill>
                  <a:srgbClr val="002060"/>
                </a:solidFill>
                <a:latin typeface="Libre Franklin Medium"/>
                <a:ea typeface="Libre Franklin Medium"/>
                <a:cs typeface="Libre Franklin Medium"/>
                <a:sym typeface="Libre Franklin Medium"/>
              </a:rPr>
              <a:t> &amp;</a:t>
            </a:r>
            <a:r>
              <a:rPr b="1" i="0" lang="en" sz="1800" u="none" cap="none" strike="noStrike">
                <a:solidFill>
                  <a:srgbClr val="002060"/>
                </a:solidFill>
                <a:latin typeface="Libre Franklin Medium"/>
                <a:ea typeface="Libre Franklin Medium"/>
                <a:cs typeface="Libre Franklin Medium"/>
                <a:sym typeface="Libre Franklin Medium"/>
              </a:rPr>
              <a:t> </a:t>
            </a:r>
            <a:r>
              <a:rPr b="1" lang="en" sz="1800">
                <a:solidFill>
                  <a:srgbClr val="002060"/>
                </a:solidFill>
                <a:latin typeface="Libre Franklin Medium"/>
                <a:ea typeface="Libre Franklin Medium"/>
                <a:cs typeface="Libre Franklin Medium"/>
                <a:sym typeface="Libre Franklin Medium"/>
              </a:rPr>
              <a:t>PIE CHART</a:t>
            </a:r>
            <a:r>
              <a:rPr b="1" i="0" lang="en" sz="1800" u="none" cap="none" strike="noStrike">
                <a:solidFill>
                  <a:srgbClr val="002060"/>
                </a:solidFill>
                <a:latin typeface="Libre Franklin Medium"/>
                <a:ea typeface="Libre Franklin Medium"/>
                <a:cs typeface="Libre Franklin Medium"/>
                <a:sym typeface="Libre Franklin Medium"/>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10"/>
          <p:cNvPicPr preferRelativeResize="0"/>
          <p:nvPr/>
        </p:nvPicPr>
        <p:blipFill rotWithShape="1">
          <a:blip r:embed="rId3">
            <a:alphaModFix/>
          </a:blip>
          <a:srcRect b="12388" l="0" r="0" t="61790"/>
          <a:stretch/>
        </p:blipFill>
        <p:spPr>
          <a:xfrm>
            <a:off x="1177625" y="4695250"/>
            <a:ext cx="2723525" cy="334851"/>
          </a:xfrm>
          <a:prstGeom prst="rect">
            <a:avLst/>
          </a:prstGeom>
          <a:noFill/>
          <a:ln>
            <a:noFill/>
          </a:ln>
        </p:spPr>
      </p:pic>
      <p:cxnSp>
        <p:nvCxnSpPr>
          <p:cNvPr id="275" name="Google Shape;275;p10"/>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276" name="Google Shape;276;p10"/>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sp>
        <p:nvSpPr>
          <p:cNvPr id="277" name="Google Shape;277;p10"/>
          <p:cNvSpPr txBox="1"/>
          <p:nvPr/>
        </p:nvSpPr>
        <p:spPr>
          <a:xfrm>
            <a:off x="357975" y="1017400"/>
            <a:ext cx="85725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sng" cap="none" strike="noStrike">
                <a:solidFill>
                  <a:schemeClr val="hlink"/>
                </a:solidFill>
                <a:latin typeface="Arial"/>
                <a:ea typeface="Arial"/>
                <a:cs typeface="Arial"/>
                <a:sym typeface="Arial"/>
                <a:hlinkClick r:id="rId5"/>
              </a:rPr>
              <a:t>https://www.kaggle.com/sobhanmoosavi/us-accidents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sng" cap="none" strike="noStrike">
                <a:solidFill>
                  <a:schemeClr val="hlink"/>
                </a:solidFill>
                <a:latin typeface="Arial"/>
                <a:ea typeface="Arial"/>
                <a:cs typeface="Arial"/>
                <a:sym typeface="Arial"/>
                <a:hlinkClick r:id="rId6"/>
              </a:rPr>
              <a:t>https://plotly.com/python/statistical-charts/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sng" cap="none" strike="noStrike">
                <a:solidFill>
                  <a:schemeClr val="hlink"/>
                </a:solidFill>
                <a:latin typeface="Arial"/>
                <a:ea typeface="Arial"/>
                <a:cs typeface="Arial"/>
                <a:sym typeface="Arial"/>
                <a:hlinkClick r:id="rId7"/>
              </a:rPr>
              <a:t>http://ruraltransportation.org/mapping-10-years-of-fatal-traffic-accidents/</a:t>
            </a:r>
            <a:endParaRPr/>
          </a:p>
          <a:p>
            <a:pPr indent="-317500" lvl="0" marL="457200" marR="0" rtl="0" algn="l">
              <a:lnSpc>
                <a:spcPct val="100000"/>
              </a:lnSpc>
              <a:spcBef>
                <a:spcPts val="0"/>
              </a:spcBef>
              <a:spcAft>
                <a:spcPts val="0"/>
              </a:spcAft>
              <a:buSzPts val="1400"/>
              <a:buChar char="●"/>
            </a:pPr>
            <a:r>
              <a:rPr lang="en" u="sng">
                <a:solidFill>
                  <a:schemeClr val="hlink"/>
                </a:solidFill>
                <a:hlinkClick r:id="rId8"/>
              </a:rPr>
              <a:t>https://cdan.nhtsa.gov/tsftables/tsfar.htm#</a:t>
            </a:r>
            <a:r>
              <a:rPr lang="en"/>
              <a:t>  </a:t>
            </a:r>
            <a:endParaRPr/>
          </a:p>
          <a:p>
            <a:pPr indent="-317500" lvl="0" marL="457200" marR="0" rtl="0" algn="l">
              <a:lnSpc>
                <a:spcPct val="100000"/>
              </a:lnSpc>
              <a:spcBef>
                <a:spcPts val="0"/>
              </a:spcBef>
              <a:spcAft>
                <a:spcPts val="0"/>
              </a:spcAft>
              <a:buSzPts val="1400"/>
              <a:buChar char="●"/>
            </a:pPr>
            <a:r>
              <a:rPr lang="en" u="sng">
                <a:solidFill>
                  <a:schemeClr val="hlink"/>
                </a:solidFill>
                <a:hlinkClick r:id="rId9"/>
              </a:rPr>
              <a:t>https://www.trafficrus.co.nz/</a:t>
            </a:r>
            <a:endParaRPr/>
          </a:p>
          <a:p>
            <a:pPr indent="0" lvl="0" marL="45720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t/>
            </a:r>
            <a:endParaRPr/>
          </a:p>
        </p:txBody>
      </p:sp>
      <p:sp>
        <p:nvSpPr>
          <p:cNvPr id="278" name="Google Shape;278;p10"/>
          <p:cNvSpPr txBox="1"/>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REFERENCES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1"/>
          <p:cNvPicPr preferRelativeResize="0"/>
          <p:nvPr/>
        </p:nvPicPr>
        <p:blipFill rotWithShape="1">
          <a:blip r:embed="rId3">
            <a:alphaModFix/>
          </a:blip>
          <a:srcRect b="12388" l="0" r="0" t="61790"/>
          <a:stretch/>
        </p:blipFill>
        <p:spPr>
          <a:xfrm>
            <a:off x="1177625" y="4695250"/>
            <a:ext cx="2723525" cy="334851"/>
          </a:xfrm>
          <a:prstGeom prst="rect">
            <a:avLst/>
          </a:prstGeom>
          <a:noFill/>
          <a:ln>
            <a:noFill/>
          </a:ln>
        </p:spPr>
      </p:pic>
      <p:cxnSp>
        <p:nvCxnSpPr>
          <p:cNvPr id="284" name="Google Shape;284;p11"/>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285" name="Google Shape;285;p11"/>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sp>
        <p:nvSpPr>
          <p:cNvPr id="286" name="Google Shape;286;p11"/>
          <p:cNvSpPr txBox="1"/>
          <p:nvPr/>
        </p:nvSpPr>
        <p:spPr>
          <a:xfrm>
            <a:off x="197875" y="605025"/>
            <a:ext cx="4333200" cy="4029278"/>
          </a:xfrm>
          <a:prstGeom prst="rect">
            <a:avLst/>
          </a:prstGeom>
          <a:noFill/>
          <a:ln>
            <a:noFill/>
          </a:ln>
        </p:spPr>
        <p:txBody>
          <a:bodyPr anchorCtr="0" anchor="t" bIns="91425" lIns="91425" spcFirstLastPara="1" rIns="91425" wrap="square" tIns="91425">
            <a:spAutoFit/>
          </a:bodyPr>
          <a:lstStyle/>
          <a:p>
            <a:pPr indent="0" lvl="0" marL="190500" marR="457200" rtl="0" algn="l">
              <a:lnSpc>
                <a:spcPct val="100000"/>
              </a:lnSpc>
              <a:spcBef>
                <a:spcPts val="1100"/>
              </a:spcBef>
              <a:spcAft>
                <a:spcPts val="0"/>
              </a:spcAft>
              <a:buClr>
                <a:srgbClr val="000000"/>
              </a:buClr>
              <a:buSzPts val="1000"/>
              <a:buFont typeface="Arial"/>
              <a:buNone/>
            </a:pPr>
            <a:r>
              <a:rPr b="1" i="0" lang="en" sz="1000" u="none" cap="none" strike="noStrike">
                <a:solidFill>
                  <a:srgbClr val="002060"/>
                </a:solidFill>
                <a:highlight>
                  <a:srgbClr val="FFFFFF"/>
                </a:highlight>
                <a:latin typeface="Libre Franklin"/>
                <a:ea typeface="Libre Franklin"/>
                <a:cs typeface="Libre Franklin"/>
                <a:sym typeface="Libre Franklin"/>
              </a:rPr>
              <a:t>Temperature</a:t>
            </a:r>
            <a:endParaRPr b="1"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1100"/>
              </a:spcBef>
              <a:spcAft>
                <a:spcPts val="0"/>
              </a:spcAft>
              <a:buClr>
                <a:srgbClr val="002060"/>
              </a:buClr>
              <a:buSzPts val="1100"/>
              <a:buFont typeface="Georgia"/>
              <a:buChar char="●"/>
            </a:pPr>
            <a:r>
              <a:rPr b="0" i="0" lang="en" sz="1000" u="none" cap="none" strike="noStrike">
                <a:solidFill>
                  <a:srgbClr val="002060"/>
                </a:solidFill>
                <a:highlight>
                  <a:srgbClr val="FFFFFF"/>
                </a:highlight>
                <a:latin typeface="Libre Franklin"/>
                <a:ea typeface="Libre Franklin"/>
                <a:cs typeface="Libre Franklin"/>
                <a:sym typeface="Libre Franklin"/>
              </a:rPr>
              <a:t>Distribution looks fairly symmetrical with a mean of 59.58(F) and median of 61(F), std deviation of 18.27(F).</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0"/>
              </a:spcBef>
              <a:spcAft>
                <a:spcPts val="0"/>
              </a:spcAft>
              <a:buClr>
                <a:srgbClr val="002060"/>
              </a:buClr>
              <a:buSzPts val="1100"/>
              <a:buFont typeface="Georgia"/>
              <a:buChar char="●"/>
            </a:pPr>
            <a:r>
              <a:rPr b="0" i="0" lang="en" sz="1000" u="none" cap="none" strike="noStrike">
                <a:solidFill>
                  <a:srgbClr val="002060"/>
                </a:solidFill>
                <a:highlight>
                  <a:srgbClr val="FFFFFF"/>
                </a:highlight>
                <a:latin typeface="Libre Franklin"/>
                <a:ea typeface="Libre Franklin"/>
                <a:cs typeface="Libre Franklin"/>
                <a:sym typeface="Libre Franklin"/>
              </a:rPr>
              <a:t>There is a slight hint of left skewness which could be confirmed with the skew value of -0.36 and the fact that Median &gt; Mean.</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0"/>
              </a:spcBef>
              <a:spcAft>
                <a:spcPts val="0"/>
              </a:spcAft>
              <a:buClr>
                <a:srgbClr val="002060"/>
              </a:buClr>
              <a:buSzPts val="1100"/>
              <a:buFont typeface="Georgia"/>
              <a:buChar char="●"/>
            </a:pPr>
            <a:r>
              <a:rPr b="0" i="0" lang="en" sz="1000" u="none" cap="none" strike="noStrike">
                <a:solidFill>
                  <a:srgbClr val="002060"/>
                </a:solidFill>
                <a:highlight>
                  <a:srgbClr val="FFFFFF"/>
                </a:highlight>
                <a:latin typeface="Libre Franklin"/>
                <a:ea typeface="Libre Franklin"/>
                <a:cs typeface="Libre Franklin"/>
                <a:sym typeface="Libre Franklin"/>
              </a:rPr>
              <a:t>The curve looks Mesokurtic and the same could be adjudged by the Kurtosis value of -0.08.</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0"/>
              </a:spcBef>
              <a:spcAft>
                <a:spcPts val="0"/>
              </a:spcAft>
              <a:buClr>
                <a:srgbClr val="002060"/>
              </a:buClr>
              <a:buSzPts val="1100"/>
              <a:buFont typeface="Georgia"/>
              <a:buChar char="●"/>
            </a:pPr>
            <a:r>
              <a:rPr b="0" i="0" lang="en" sz="1000" u="none" cap="none" strike="noStrike">
                <a:solidFill>
                  <a:srgbClr val="002060"/>
                </a:solidFill>
                <a:highlight>
                  <a:srgbClr val="FFFFFF"/>
                </a:highlight>
                <a:latin typeface="Libre Franklin"/>
                <a:ea typeface="Libre Franklin"/>
                <a:cs typeface="Libre Franklin"/>
                <a:sym typeface="Libre Franklin"/>
              </a:rPr>
              <a:t>Range of Temperature is quite big, spans over -89(F) to +170(F).</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0" lvl="0" marL="190500" marR="457200" rtl="0" algn="l">
              <a:lnSpc>
                <a:spcPct val="100000"/>
              </a:lnSpc>
              <a:spcBef>
                <a:spcPts val="2200"/>
              </a:spcBef>
              <a:spcAft>
                <a:spcPts val="0"/>
              </a:spcAft>
              <a:buClr>
                <a:srgbClr val="000000"/>
              </a:buClr>
              <a:buSzPts val="1000"/>
              <a:buFont typeface="Arial"/>
              <a:buNone/>
            </a:pPr>
            <a:r>
              <a:rPr b="1" i="0" lang="en" sz="1000" u="none" cap="none" strike="noStrike">
                <a:solidFill>
                  <a:srgbClr val="002060"/>
                </a:solidFill>
                <a:highlight>
                  <a:srgbClr val="FFFFFF"/>
                </a:highlight>
                <a:latin typeface="Libre Franklin"/>
                <a:ea typeface="Libre Franklin"/>
                <a:cs typeface="Libre Franklin"/>
                <a:sym typeface="Libre Franklin"/>
              </a:rPr>
              <a:t>Pressure</a:t>
            </a:r>
            <a:endParaRPr b="1"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1100"/>
              </a:spcBef>
              <a:spcAft>
                <a:spcPts val="0"/>
              </a:spcAft>
              <a:buClr>
                <a:srgbClr val="002060"/>
              </a:buClr>
              <a:buSzPts val="1100"/>
              <a:buFont typeface="Georgia"/>
              <a:buChar char="●"/>
            </a:pPr>
            <a:r>
              <a:rPr b="0" i="0" lang="en" sz="1000" u="none" cap="none" strike="noStrike">
                <a:solidFill>
                  <a:srgbClr val="002060"/>
                </a:solidFill>
                <a:highlight>
                  <a:srgbClr val="FFFFFF"/>
                </a:highlight>
                <a:latin typeface="Libre Franklin"/>
                <a:ea typeface="Libre Franklin"/>
                <a:cs typeface="Libre Franklin"/>
                <a:sym typeface="Libre Franklin"/>
              </a:rPr>
              <a:t>The distribution is heavily left skewed, the same is evident in the skew value of -3.47.</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0"/>
              </a:spcBef>
              <a:spcAft>
                <a:spcPts val="0"/>
              </a:spcAft>
              <a:buClr>
                <a:srgbClr val="002060"/>
              </a:buClr>
              <a:buSzPts val="1100"/>
              <a:buFont typeface="Georgia"/>
              <a:buChar char="●"/>
            </a:pPr>
            <a:r>
              <a:rPr b="0" i="0" lang="en" sz="1000" u="none" cap="none" strike="noStrike">
                <a:solidFill>
                  <a:srgbClr val="002060"/>
                </a:solidFill>
                <a:highlight>
                  <a:srgbClr val="FFFFFF"/>
                </a:highlight>
                <a:latin typeface="Libre Franklin"/>
                <a:ea typeface="Libre Franklin"/>
                <a:cs typeface="Libre Franklin"/>
                <a:sym typeface="Libre Franklin"/>
              </a:rPr>
              <a:t>The curve is Leptokurtic, the values are more concentrated at the mean, Kurtosis is very high at 18.</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0"/>
              </a:spcBef>
              <a:spcAft>
                <a:spcPts val="0"/>
              </a:spcAft>
              <a:buClr>
                <a:srgbClr val="002060"/>
              </a:buClr>
              <a:buSzPts val="1100"/>
              <a:buFont typeface="Georgia"/>
              <a:buChar char="●"/>
            </a:pPr>
            <a:r>
              <a:rPr b="0" i="0" lang="en" sz="1000" u="none" cap="none" strike="noStrike">
                <a:solidFill>
                  <a:srgbClr val="002060"/>
                </a:solidFill>
                <a:highlight>
                  <a:srgbClr val="FFFFFF"/>
                </a:highlight>
                <a:latin typeface="Libre Franklin"/>
                <a:ea typeface="Libre Franklin"/>
                <a:cs typeface="Libre Franklin"/>
                <a:sym typeface="Libre Franklin"/>
              </a:rPr>
              <a:t>Range spans from 0 - 58 atms.</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0"/>
              </a:spcBef>
              <a:spcAft>
                <a:spcPts val="0"/>
              </a:spcAft>
              <a:buClr>
                <a:srgbClr val="002060"/>
              </a:buClr>
              <a:buSzPts val="1100"/>
              <a:buFont typeface="Georgia"/>
              <a:buChar char="●"/>
            </a:pPr>
            <a:r>
              <a:rPr b="0" i="0" lang="en" sz="1000" u="none" cap="none" strike="noStrike">
                <a:solidFill>
                  <a:srgbClr val="002060"/>
                </a:solidFill>
                <a:highlight>
                  <a:srgbClr val="FFFFFF"/>
                </a:highlight>
                <a:latin typeface="Libre Franklin"/>
                <a:ea typeface="Libre Franklin"/>
                <a:cs typeface="Libre Franklin"/>
                <a:sym typeface="Libre Franklin"/>
              </a:rPr>
              <a:t>Curve is Leptokurtic again, values are more concentrated at the mean.</a:t>
            </a:r>
            <a:endParaRPr b="0" i="0" sz="1000" u="none" cap="none" strike="noStrike">
              <a:solidFill>
                <a:srgbClr val="002060"/>
              </a:solidFill>
              <a:highlight>
                <a:srgbClr val="FFFFFF"/>
              </a:highlight>
              <a:latin typeface="Libre Franklin"/>
              <a:ea typeface="Libre Franklin"/>
              <a:cs typeface="Libre Franklin"/>
              <a:sym typeface="Libre Franklin"/>
            </a:endParaRPr>
          </a:p>
        </p:txBody>
      </p:sp>
      <p:sp>
        <p:nvSpPr>
          <p:cNvPr id="287" name="Google Shape;287;p11"/>
          <p:cNvSpPr txBox="1"/>
          <p:nvPr/>
        </p:nvSpPr>
        <p:spPr>
          <a:xfrm>
            <a:off x="4860875" y="605025"/>
            <a:ext cx="3834000" cy="3328500"/>
          </a:xfrm>
          <a:prstGeom prst="rect">
            <a:avLst/>
          </a:prstGeom>
          <a:noFill/>
          <a:ln>
            <a:noFill/>
          </a:ln>
        </p:spPr>
        <p:txBody>
          <a:bodyPr anchorCtr="0" anchor="t" bIns="91425" lIns="91425" spcFirstLastPara="1" rIns="91425" wrap="square" tIns="91425">
            <a:spAutoFit/>
          </a:bodyPr>
          <a:lstStyle/>
          <a:p>
            <a:pPr indent="0" lvl="0" marL="190500" marR="457200" rtl="0" algn="l">
              <a:lnSpc>
                <a:spcPct val="100000"/>
              </a:lnSpc>
              <a:spcBef>
                <a:spcPts val="2200"/>
              </a:spcBef>
              <a:spcAft>
                <a:spcPts val="0"/>
              </a:spcAft>
              <a:buClr>
                <a:srgbClr val="000000"/>
              </a:buClr>
              <a:buSzPts val="1000"/>
              <a:buFont typeface="Arial"/>
              <a:buNone/>
            </a:pPr>
            <a:r>
              <a:rPr b="1" i="0" lang="en" sz="1000" u="none" cap="none" strike="noStrike">
                <a:solidFill>
                  <a:srgbClr val="002060"/>
                </a:solidFill>
                <a:highlight>
                  <a:srgbClr val="FFFFFF"/>
                </a:highlight>
                <a:latin typeface="Libre Franklin"/>
                <a:ea typeface="Libre Franklin"/>
                <a:cs typeface="Libre Franklin"/>
                <a:sym typeface="Libre Franklin"/>
              </a:rPr>
              <a:t>Visibility</a:t>
            </a:r>
            <a:endParaRPr b="1"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1100"/>
              </a:spcBef>
              <a:spcAft>
                <a:spcPts val="0"/>
              </a:spcAft>
              <a:buClr>
                <a:srgbClr val="002060"/>
              </a:buClr>
              <a:buSzPts val="1100"/>
              <a:buFont typeface="Arial"/>
              <a:buChar char="●"/>
            </a:pPr>
            <a:r>
              <a:rPr b="0" i="0" lang="en" sz="1000" u="none" cap="none" strike="noStrike">
                <a:solidFill>
                  <a:srgbClr val="002060"/>
                </a:solidFill>
                <a:highlight>
                  <a:srgbClr val="FFFFFF"/>
                </a:highlight>
                <a:latin typeface="Libre Franklin"/>
                <a:ea typeface="Libre Franklin"/>
                <a:cs typeface="Libre Franklin"/>
                <a:sym typeface="Libre Franklin"/>
              </a:rPr>
              <a:t>The distribution is right skewed with a skewness quotient of 4.1.</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0"/>
              </a:spcBef>
              <a:spcAft>
                <a:spcPts val="0"/>
              </a:spcAft>
              <a:buClr>
                <a:srgbClr val="002060"/>
              </a:buClr>
              <a:buSzPts val="1100"/>
              <a:buFont typeface="Arial"/>
              <a:buChar char="●"/>
            </a:pPr>
            <a:r>
              <a:rPr b="0" i="0" lang="en" sz="1000" u="none" cap="none" strike="noStrike">
                <a:solidFill>
                  <a:srgbClr val="002060"/>
                </a:solidFill>
                <a:highlight>
                  <a:srgbClr val="FFFFFF"/>
                </a:highlight>
                <a:latin typeface="Libre Franklin"/>
                <a:ea typeface="Libre Franklin"/>
                <a:cs typeface="Libre Franklin"/>
                <a:sym typeface="Libre Franklin"/>
              </a:rPr>
              <a:t>The curve is Leptokurtic, lot of values are concentrated at the mean, Kurtosis is extremely high at 100.</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0"/>
              </a:spcBef>
              <a:spcAft>
                <a:spcPts val="0"/>
              </a:spcAft>
              <a:buClr>
                <a:srgbClr val="002060"/>
              </a:buClr>
              <a:buSzPts val="1100"/>
              <a:buFont typeface="Arial"/>
              <a:buChar char="●"/>
            </a:pPr>
            <a:r>
              <a:rPr b="0" i="0" lang="en" sz="1000" u="none" cap="none" strike="noStrike">
                <a:solidFill>
                  <a:srgbClr val="002060"/>
                </a:solidFill>
                <a:highlight>
                  <a:srgbClr val="FFFFFF"/>
                </a:highlight>
                <a:latin typeface="Libre Franklin"/>
                <a:ea typeface="Libre Franklin"/>
                <a:cs typeface="Libre Franklin"/>
                <a:sym typeface="Libre Franklin"/>
              </a:rPr>
              <a:t>Range spans from 0 -140 miles.</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0" lvl="0" marL="190500" marR="457200" rtl="0" algn="l">
              <a:lnSpc>
                <a:spcPct val="100000"/>
              </a:lnSpc>
              <a:spcBef>
                <a:spcPts val="2200"/>
              </a:spcBef>
              <a:spcAft>
                <a:spcPts val="0"/>
              </a:spcAft>
              <a:buClr>
                <a:srgbClr val="000000"/>
              </a:buClr>
              <a:buSzPts val="1000"/>
              <a:buFont typeface="Arial"/>
              <a:buNone/>
            </a:pPr>
            <a:r>
              <a:t/>
            </a:r>
            <a:endParaRPr b="1" i="0" sz="1000" u="none" cap="none" strike="noStrike">
              <a:solidFill>
                <a:srgbClr val="002060"/>
              </a:solidFill>
              <a:highlight>
                <a:srgbClr val="FFFFFF"/>
              </a:highlight>
              <a:latin typeface="Libre Franklin"/>
              <a:ea typeface="Libre Franklin"/>
              <a:cs typeface="Libre Franklin"/>
              <a:sym typeface="Libre Franklin"/>
            </a:endParaRPr>
          </a:p>
          <a:p>
            <a:pPr indent="0" lvl="0" marL="190500" marR="457200" rtl="0" algn="l">
              <a:lnSpc>
                <a:spcPct val="100000"/>
              </a:lnSpc>
              <a:spcBef>
                <a:spcPts val="2200"/>
              </a:spcBef>
              <a:spcAft>
                <a:spcPts val="0"/>
              </a:spcAft>
              <a:buClr>
                <a:srgbClr val="000000"/>
              </a:buClr>
              <a:buSzPts val="1000"/>
              <a:buFont typeface="Arial"/>
              <a:buNone/>
            </a:pPr>
            <a:r>
              <a:rPr b="1" i="0" lang="en" sz="1000" u="none" cap="none" strike="noStrike">
                <a:solidFill>
                  <a:srgbClr val="002060"/>
                </a:solidFill>
                <a:highlight>
                  <a:srgbClr val="FFFFFF"/>
                </a:highlight>
                <a:latin typeface="Libre Franklin"/>
                <a:ea typeface="Libre Franklin"/>
                <a:cs typeface="Libre Franklin"/>
                <a:sym typeface="Libre Franklin"/>
              </a:rPr>
              <a:t>Precipitation</a:t>
            </a:r>
            <a:endParaRPr b="1"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1100"/>
              </a:spcBef>
              <a:spcAft>
                <a:spcPts val="0"/>
              </a:spcAft>
              <a:buClr>
                <a:srgbClr val="002060"/>
              </a:buClr>
              <a:buSzPts val="1100"/>
              <a:buFont typeface="Arial"/>
              <a:buChar char="●"/>
            </a:pPr>
            <a:r>
              <a:rPr b="0" i="0" lang="en" sz="1000" u="none" cap="none" strike="noStrike">
                <a:solidFill>
                  <a:srgbClr val="002060"/>
                </a:solidFill>
                <a:highlight>
                  <a:srgbClr val="FFFFFF"/>
                </a:highlight>
                <a:latin typeface="Libre Franklin"/>
                <a:ea typeface="Libre Franklin"/>
                <a:cs typeface="Libre Franklin"/>
                <a:sym typeface="Libre Franklin"/>
              </a:rPr>
              <a:t>The distribution is heavily skewed towards right</a:t>
            </a:r>
            <a:endParaRPr b="0" i="0" sz="1000" u="none" cap="none" strike="noStrike">
              <a:solidFill>
                <a:srgbClr val="002060"/>
              </a:solidFill>
              <a:highlight>
                <a:srgbClr val="FFFFFF"/>
              </a:highlight>
              <a:latin typeface="Libre Franklin"/>
              <a:ea typeface="Libre Franklin"/>
              <a:cs typeface="Libre Franklin"/>
              <a:sym typeface="Libre Franklin"/>
            </a:endParaRPr>
          </a:p>
          <a:p>
            <a:pPr indent="-298450" lvl="0" marL="457200" marR="0" rtl="0" algn="l">
              <a:lnSpc>
                <a:spcPct val="115000"/>
              </a:lnSpc>
              <a:spcBef>
                <a:spcPts val="0"/>
              </a:spcBef>
              <a:spcAft>
                <a:spcPts val="0"/>
              </a:spcAft>
              <a:buClr>
                <a:srgbClr val="002060"/>
              </a:buClr>
              <a:buSzPts val="1100"/>
              <a:buFont typeface="Arial"/>
              <a:buChar char="●"/>
            </a:pPr>
            <a:r>
              <a:rPr b="0" i="0" lang="en" sz="1000" u="none" cap="none" strike="noStrike">
                <a:solidFill>
                  <a:srgbClr val="002060"/>
                </a:solidFill>
                <a:highlight>
                  <a:srgbClr val="FFFFFF"/>
                </a:highlight>
                <a:latin typeface="Libre Franklin"/>
                <a:ea typeface="Libre Franklin"/>
                <a:cs typeface="Libre Franklin"/>
                <a:sym typeface="Libre Franklin"/>
              </a:rPr>
              <a:t>A mean and a median of 0.01 and 0.0 respectively confirms that the data is from a time frame when there was very little chances of rain.</a:t>
            </a:r>
            <a:endParaRPr sz="1000">
              <a:solidFill>
                <a:srgbClr val="002060"/>
              </a:solidFill>
              <a:highlight>
                <a:srgbClr val="FFFFFF"/>
              </a:highlight>
              <a:latin typeface="Libre Franklin"/>
              <a:ea typeface="Libre Franklin"/>
              <a:cs typeface="Libre Franklin"/>
              <a:sym typeface="Libre Franklin"/>
            </a:endParaRPr>
          </a:p>
        </p:txBody>
      </p:sp>
      <p:sp>
        <p:nvSpPr>
          <p:cNvPr id="288" name="Google Shape;288;p11"/>
          <p:cNvSpPr txBox="1"/>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APPENDIX</a:t>
            </a:r>
            <a:endParaRPr/>
          </a:p>
        </p:txBody>
      </p:sp>
      <p:sp>
        <p:nvSpPr>
          <p:cNvPr id="289" name="Google Shape;289;p11"/>
          <p:cNvSpPr txBox="1"/>
          <p:nvPr/>
        </p:nvSpPr>
        <p:spPr>
          <a:xfrm>
            <a:off x="4860875" y="4027675"/>
            <a:ext cx="4002300" cy="1073400"/>
          </a:xfrm>
          <a:prstGeom prst="rect">
            <a:avLst/>
          </a:prstGeom>
          <a:noFill/>
          <a:ln>
            <a:noFill/>
          </a:ln>
        </p:spPr>
        <p:txBody>
          <a:bodyPr anchorCtr="0" anchor="t" bIns="91425" lIns="91425" spcFirstLastPara="1" rIns="91425" wrap="square" tIns="91425">
            <a:spAutoFit/>
          </a:bodyPr>
          <a:lstStyle/>
          <a:p>
            <a:pPr indent="0" lvl="0" marL="190500" marR="457200" rtl="0" algn="l">
              <a:spcBef>
                <a:spcPts val="2200"/>
              </a:spcBef>
              <a:spcAft>
                <a:spcPts val="0"/>
              </a:spcAft>
              <a:buNone/>
            </a:pPr>
            <a:r>
              <a:rPr b="1" lang="en" sz="1000">
                <a:solidFill>
                  <a:srgbClr val="002060"/>
                </a:solidFill>
                <a:highlight>
                  <a:schemeClr val="lt1"/>
                </a:highlight>
                <a:latin typeface="Libre Franklin"/>
                <a:ea typeface="Libre Franklin"/>
                <a:cs typeface="Libre Franklin"/>
                <a:sym typeface="Libre Franklin"/>
              </a:rPr>
              <a:t>Additional Packages required for dashboard</a:t>
            </a:r>
            <a:endParaRPr b="1" sz="1000">
              <a:solidFill>
                <a:srgbClr val="002060"/>
              </a:solidFill>
              <a:highlight>
                <a:schemeClr val="lt1"/>
              </a:highlight>
              <a:latin typeface="Libre Franklin"/>
              <a:ea typeface="Libre Franklin"/>
              <a:cs typeface="Libre Franklin"/>
              <a:sym typeface="Libre Franklin"/>
            </a:endParaRPr>
          </a:p>
          <a:p>
            <a:pPr indent="-298450" lvl="0" marL="457200" rtl="0" algn="l">
              <a:lnSpc>
                <a:spcPct val="70000"/>
              </a:lnSpc>
              <a:spcBef>
                <a:spcPts val="1100"/>
              </a:spcBef>
              <a:spcAft>
                <a:spcPts val="0"/>
              </a:spcAft>
              <a:buClr>
                <a:srgbClr val="002060"/>
              </a:buClr>
              <a:buSzPts val="1100"/>
              <a:buChar char="●"/>
            </a:pPr>
            <a:r>
              <a:rPr lang="en" sz="1000">
                <a:solidFill>
                  <a:srgbClr val="002060"/>
                </a:solidFill>
                <a:highlight>
                  <a:schemeClr val="lt1"/>
                </a:highlight>
                <a:latin typeface="Libre Franklin"/>
                <a:ea typeface="Libre Franklin"/>
                <a:cs typeface="Libre Franklin"/>
                <a:sym typeface="Libre Franklin"/>
              </a:rPr>
              <a:t> numerize: </a:t>
            </a:r>
            <a:r>
              <a:rPr lang="en" sz="1000">
                <a:solidFill>
                  <a:srgbClr val="002060"/>
                </a:solidFill>
                <a:highlight>
                  <a:srgbClr val="FFF2CC"/>
                </a:highlight>
                <a:latin typeface="Libre Franklin"/>
                <a:ea typeface="Libre Franklin"/>
                <a:cs typeface="Libre Franklin"/>
                <a:sym typeface="Libre Franklin"/>
              </a:rPr>
              <a:t>pip install numerize</a:t>
            </a:r>
            <a:endParaRPr sz="1000">
              <a:solidFill>
                <a:srgbClr val="002060"/>
              </a:solidFill>
              <a:highlight>
                <a:srgbClr val="FFF2CC"/>
              </a:highlight>
              <a:latin typeface="Libre Franklin"/>
              <a:ea typeface="Libre Franklin"/>
              <a:cs typeface="Libre Franklin"/>
              <a:sym typeface="Libre Franklin"/>
            </a:endParaRPr>
          </a:p>
          <a:p>
            <a:pPr indent="-298450" lvl="0" marL="457200" rtl="0" algn="l">
              <a:lnSpc>
                <a:spcPct val="70000"/>
              </a:lnSpc>
              <a:spcBef>
                <a:spcPts val="1100"/>
              </a:spcBef>
              <a:spcAft>
                <a:spcPts val="0"/>
              </a:spcAft>
              <a:buClr>
                <a:srgbClr val="002060"/>
              </a:buClr>
              <a:buSzPts val="1100"/>
              <a:buChar char="●"/>
            </a:pPr>
            <a:r>
              <a:rPr lang="en" sz="1000">
                <a:solidFill>
                  <a:srgbClr val="002060"/>
                </a:solidFill>
                <a:highlight>
                  <a:schemeClr val="lt1"/>
                </a:highlight>
                <a:latin typeface="Libre Franklin"/>
                <a:ea typeface="Libre Franklin"/>
                <a:cs typeface="Libre Franklin"/>
                <a:sym typeface="Libre Franklin"/>
              </a:rPr>
              <a:t>folium: </a:t>
            </a:r>
            <a:r>
              <a:rPr lang="en" sz="1000">
                <a:solidFill>
                  <a:srgbClr val="002060"/>
                </a:solidFill>
                <a:highlight>
                  <a:srgbClr val="FFF2CC"/>
                </a:highlight>
                <a:latin typeface="Libre Franklin"/>
                <a:ea typeface="Libre Franklin"/>
                <a:cs typeface="Libre Franklin"/>
                <a:sym typeface="Libre Franklin"/>
              </a:rPr>
              <a:t>conda install -c conda-forge folium</a:t>
            </a:r>
            <a:endParaRPr sz="1000">
              <a:solidFill>
                <a:srgbClr val="002060"/>
              </a:solidFill>
              <a:highlight>
                <a:srgbClr val="FFF2CC"/>
              </a:highlight>
              <a:latin typeface="Libre Franklin"/>
              <a:ea typeface="Libre Franklin"/>
              <a:cs typeface="Libre Franklin"/>
              <a:sym typeface="Libre Franklin"/>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2"/>
          <p:cNvSpPr txBox="1"/>
          <p:nvPr>
            <p:ph type="ctrTitle"/>
          </p:nvPr>
        </p:nvSpPr>
        <p:spPr>
          <a:xfrm>
            <a:off x="1317032" y="1915976"/>
            <a:ext cx="6509936" cy="1311547"/>
          </a:xfrm>
          <a:prstGeom prst="rect">
            <a:avLst/>
          </a:prstGeom>
          <a:noFill/>
          <a:ln>
            <a:noFill/>
          </a:ln>
        </p:spPr>
        <p:txBody>
          <a:bodyPr anchorCtr="0" anchor="ctr" bIns="91425" lIns="91425" spcFirstLastPara="1" rIns="91425" wrap="square" tIns="91425">
            <a:normAutofit/>
          </a:bodyPr>
          <a:lstStyle/>
          <a:p>
            <a:pPr indent="0" lvl="0" marL="0" rtl="0" algn="ctr">
              <a:lnSpc>
                <a:spcPct val="80000"/>
              </a:lnSpc>
              <a:spcBef>
                <a:spcPts val="0"/>
              </a:spcBef>
              <a:spcAft>
                <a:spcPts val="0"/>
              </a:spcAft>
              <a:buClr>
                <a:schemeClr val="dk1"/>
              </a:buClr>
              <a:buSzPts val="2800"/>
              <a:buFont typeface="Libre Franklin Medium"/>
              <a:buNone/>
            </a:pPr>
            <a:r>
              <a:rPr lang="en" sz="2800">
                <a:latin typeface="Libre Franklin Medium"/>
                <a:ea typeface="Libre Franklin Medium"/>
                <a:cs typeface="Libre Franklin Medium"/>
                <a:sym typeface="Libre Franklin Medium"/>
              </a:rPr>
              <a:t>Thank You!</a:t>
            </a:r>
            <a:endParaRPr sz="2800">
              <a:latin typeface="Libre Franklin Medium"/>
              <a:ea typeface="Libre Franklin Medium"/>
              <a:cs typeface="Libre Franklin Medium"/>
              <a:sym typeface="Libre Franklin Medium"/>
            </a:endParaRPr>
          </a:p>
        </p:txBody>
      </p:sp>
      <p:pic>
        <p:nvPicPr>
          <p:cNvPr id="295" name="Google Shape;295;p12"/>
          <p:cNvPicPr preferRelativeResize="0"/>
          <p:nvPr/>
        </p:nvPicPr>
        <p:blipFill rotWithShape="1">
          <a:blip r:embed="rId3">
            <a:alphaModFix/>
          </a:blip>
          <a:srcRect b="0" l="0" r="0" t="0"/>
          <a:stretch/>
        </p:blipFill>
        <p:spPr>
          <a:xfrm>
            <a:off x="0" y="4492425"/>
            <a:ext cx="2186976" cy="1043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title"/>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rtl="0" algn="l">
              <a:lnSpc>
                <a:spcPct val="85000"/>
              </a:lnSpc>
              <a:spcBef>
                <a:spcPts val="0"/>
              </a:spcBef>
              <a:spcAft>
                <a:spcPts val="0"/>
              </a:spcAft>
              <a:buClr>
                <a:srgbClr val="002060"/>
              </a:buClr>
              <a:buSzPts val="2800"/>
              <a:buFont typeface="Libre Franklin Medium"/>
              <a:buNone/>
            </a:pPr>
            <a:r>
              <a:rPr lang="en" sz="1800">
                <a:solidFill>
                  <a:srgbClr val="002060"/>
                </a:solidFill>
                <a:latin typeface="Libre Franklin Medium"/>
                <a:ea typeface="Libre Franklin Medium"/>
                <a:cs typeface="Libre Franklin Medium"/>
                <a:sym typeface="Libre Franklin Medium"/>
              </a:rPr>
              <a:t>INTRODUCTION</a:t>
            </a:r>
            <a:endParaRPr sz="1800">
              <a:solidFill>
                <a:srgbClr val="002060"/>
              </a:solidFill>
              <a:latin typeface="Libre Franklin Medium"/>
              <a:ea typeface="Libre Franklin Medium"/>
              <a:cs typeface="Libre Franklin Medium"/>
              <a:sym typeface="Libre Franklin Medium"/>
            </a:endParaRPr>
          </a:p>
        </p:txBody>
      </p:sp>
      <p:pic>
        <p:nvPicPr>
          <p:cNvPr id="120" name="Google Shape;120;p4"/>
          <p:cNvPicPr preferRelativeResize="0"/>
          <p:nvPr/>
        </p:nvPicPr>
        <p:blipFill rotWithShape="1">
          <a:blip r:embed="rId3">
            <a:alphaModFix/>
          </a:blip>
          <a:srcRect b="12388" l="0" r="0" t="61790"/>
          <a:stretch/>
        </p:blipFill>
        <p:spPr>
          <a:xfrm>
            <a:off x="1177625" y="4695250"/>
            <a:ext cx="2723525" cy="334851"/>
          </a:xfrm>
          <a:prstGeom prst="rect">
            <a:avLst/>
          </a:prstGeom>
          <a:noFill/>
          <a:ln>
            <a:noFill/>
          </a:ln>
        </p:spPr>
      </p:pic>
      <p:cxnSp>
        <p:nvCxnSpPr>
          <p:cNvPr id="121" name="Google Shape;121;p4"/>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122" name="Google Shape;122;p4"/>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sp>
        <p:nvSpPr>
          <p:cNvPr id="123" name="Google Shape;123;p4"/>
          <p:cNvSpPr txBox="1"/>
          <p:nvPr/>
        </p:nvSpPr>
        <p:spPr>
          <a:xfrm>
            <a:off x="359216" y="913876"/>
            <a:ext cx="34269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solidFill>
                  <a:srgbClr val="002060"/>
                </a:solidFill>
                <a:latin typeface="Georgia"/>
                <a:ea typeface="Georgia"/>
                <a:cs typeface="Georgia"/>
                <a:sym typeface="Georgia"/>
              </a:rPr>
              <a:t>According to the National Highway Traffic Administration, car accidents occur every minute and more than 90 people die in car accidents daily. </a:t>
            </a:r>
            <a:endParaRPr sz="1100">
              <a:solidFill>
                <a:srgbClr val="002060"/>
              </a:solidFill>
              <a:latin typeface="Georgia"/>
              <a:ea typeface="Georgia"/>
              <a:cs typeface="Georgia"/>
              <a:sym typeface="Georgia"/>
            </a:endParaRPr>
          </a:p>
          <a:p>
            <a:pPr indent="0" lvl="0" marL="0" marR="0" rtl="0" algn="l">
              <a:lnSpc>
                <a:spcPct val="100000"/>
              </a:lnSpc>
              <a:spcBef>
                <a:spcPts val="0"/>
              </a:spcBef>
              <a:spcAft>
                <a:spcPts val="0"/>
              </a:spcAft>
              <a:buNone/>
            </a:pPr>
            <a:r>
              <a:t/>
            </a:r>
            <a:endParaRPr sz="1100">
              <a:solidFill>
                <a:srgbClr val="002060"/>
              </a:solidFill>
              <a:latin typeface="Georgia"/>
              <a:ea typeface="Georgia"/>
              <a:cs typeface="Georgia"/>
              <a:sym typeface="Georgia"/>
            </a:endParaRPr>
          </a:p>
          <a:p>
            <a:pPr indent="0" lvl="0" marL="0" marR="0" rtl="0" algn="l">
              <a:lnSpc>
                <a:spcPct val="100000"/>
              </a:lnSpc>
              <a:spcBef>
                <a:spcPts val="0"/>
              </a:spcBef>
              <a:spcAft>
                <a:spcPts val="0"/>
              </a:spcAft>
              <a:buNone/>
            </a:pPr>
            <a:r>
              <a:rPr lang="en" sz="1100">
                <a:solidFill>
                  <a:srgbClr val="002060"/>
                </a:solidFill>
                <a:latin typeface="Georgia"/>
                <a:ea typeface="Georgia"/>
                <a:cs typeface="Georgia"/>
                <a:sym typeface="Georgia"/>
              </a:rPr>
              <a:t>Car accidents can be caused by a series of events coming together; speeding, driving under the influence, traffic conditions, etc. While we can’t account for all of these </a:t>
            </a:r>
            <a:r>
              <a:rPr lang="en" sz="1100">
                <a:solidFill>
                  <a:srgbClr val="002060"/>
                </a:solidFill>
                <a:latin typeface="Georgia"/>
                <a:ea typeface="Georgia"/>
                <a:cs typeface="Georgia"/>
                <a:sym typeface="Georgia"/>
              </a:rPr>
              <a:t>factors</a:t>
            </a:r>
            <a:r>
              <a:rPr lang="en" sz="1100">
                <a:solidFill>
                  <a:srgbClr val="002060"/>
                </a:solidFill>
                <a:latin typeface="Georgia"/>
                <a:ea typeface="Georgia"/>
                <a:cs typeface="Georgia"/>
                <a:sym typeface="Georgia"/>
              </a:rPr>
              <a:t>, understanding certain factors such as weather conditions and time of day can help reduce the number of accidents or their severity level.</a:t>
            </a:r>
            <a:endParaRPr sz="1100">
              <a:solidFill>
                <a:srgbClr val="002060"/>
              </a:solidFill>
              <a:latin typeface="Georgia"/>
              <a:ea typeface="Georgia"/>
              <a:cs typeface="Georgia"/>
              <a:sym typeface="Georgia"/>
            </a:endParaRPr>
          </a:p>
          <a:p>
            <a:pPr indent="0" lvl="0" marL="0" marR="0" rtl="0" algn="l">
              <a:lnSpc>
                <a:spcPct val="100000"/>
              </a:lnSpc>
              <a:spcBef>
                <a:spcPts val="0"/>
              </a:spcBef>
              <a:spcAft>
                <a:spcPts val="0"/>
              </a:spcAft>
              <a:buNone/>
            </a:pPr>
            <a:r>
              <a:t/>
            </a:r>
            <a:endParaRPr sz="1100">
              <a:solidFill>
                <a:srgbClr val="002060"/>
              </a:solidFill>
              <a:latin typeface="Georgia"/>
              <a:ea typeface="Georgia"/>
              <a:cs typeface="Georgia"/>
              <a:sym typeface="Georgia"/>
            </a:endParaRPr>
          </a:p>
          <a:p>
            <a:pPr indent="0" lvl="0" marL="0" marR="0" rtl="0" algn="l">
              <a:lnSpc>
                <a:spcPct val="100000"/>
              </a:lnSpc>
              <a:spcBef>
                <a:spcPts val="0"/>
              </a:spcBef>
              <a:spcAft>
                <a:spcPts val="0"/>
              </a:spcAft>
              <a:buNone/>
            </a:pPr>
            <a:r>
              <a:rPr i="0" lang="en" sz="1100" u="none" cap="none" strike="noStrike">
                <a:solidFill>
                  <a:srgbClr val="002060"/>
                </a:solidFill>
                <a:latin typeface="Georgia"/>
                <a:ea typeface="Georgia"/>
                <a:cs typeface="Georgia"/>
                <a:sym typeface="Georgia"/>
              </a:rPr>
              <a:t>We study a countrywide car accidents dataset, which covers about 49 states of the US. The dataset has records from February 2016 to Dec 2020, collected using APIs that provide streaming traffic incident (or event) data.</a:t>
            </a:r>
            <a:endParaRPr i="0" sz="1100" u="none" cap="none" strike="noStrike">
              <a:solidFill>
                <a:srgbClr val="002060"/>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None/>
            </a:pPr>
            <a:r>
              <a:t/>
            </a:r>
            <a:endParaRPr i="0" sz="1100" u="none" cap="none" strike="noStrike">
              <a:solidFill>
                <a:srgbClr val="002060"/>
              </a:solidFill>
              <a:highlight>
                <a:srgbClr val="FFFFFF"/>
              </a:highlight>
              <a:latin typeface="Georgia"/>
              <a:ea typeface="Georgia"/>
              <a:cs typeface="Georgia"/>
              <a:sym typeface="Georgia"/>
            </a:endParaRPr>
          </a:p>
        </p:txBody>
      </p:sp>
      <p:pic>
        <p:nvPicPr>
          <p:cNvPr descr="Transparent Background Consumer Data Icon , Transparent - White  Organization Icon, HD Png Download - vhv" id="124" name="Google Shape;124;p4"/>
          <p:cNvPicPr preferRelativeResize="0"/>
          <p:nvPr/>
        </p:nvPicPr>
        <p:blipFill rotWithShape="1">
          <a:blip r:embed="rId5">
            <a:alphaModFix/>
          </a:blip>
          <a:srcRect b="0" l="0" r="0" t="0"/>
          <a:stretch/>
        </p:blipFill>
        <p:spPr>
          <a:xfrm>
            <a:off x="569730" y="4066001"/>
            <a:ext cx="405522" cy="402855"/>
          </a:xfrm>
          <a:prstGeom prst="rect">
            <a:avLst/>
          </a:prstGeom>
          <a:noFill/>
          <a:ln>
            <a:noFill/>
          </a:ln>
        </p:spPr>
      </p:pic>
      <p:sp>
        <p:nvSpPr>
          <p:cNvPr id="125" name="Google Shape;125;p4"/>
          <p:cNvSpPr txBox="1"/>
          <p:nvPr/>
        </p:nvSpPr>
        <p:spPr>
          <a:xfrm>
            <a:off x="1050978" y="3915841"/>
            <a:ext cx="2325900" cy="3831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200" u="none" cap="none" strike="noStrike">
                <a:solidFill>
                  <a:srgbClr val="002060"/>
                </a:solidFill>
                <a:latin typeface="Libre Franklin Medium"/>
                <a:ea typeface="Libre Franklin Medium"/>
                <a:cs typeface="Libre Franklin Medium"/>
                <a:sym typeface="Libre Franklin Medium"/>
              </a:rPr>
              <a:t>Potential End Consumer:</a:t>
            </a:r>
            <a:endParaRPr/>
          </a:p>
        </p:txBody>
      </p:sp>
      <p:sp>
        <p:nvSpPr>
          <p:cNvPr id="126" name="Google Shape;126;p4"/>
          <p:cNvSpPr txBox="1"/>
          <p:nvPr/>
        </p:nvSpPr>
        <p:spPr>
          <a:xfrm>
            <a:off x="1088764" y="4146374"/>
            <a:ext cx="3426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 sz="1000" u="none" cap="none" strike="noStrike">
                <a:solidFill>
                  <a:srgbClr val="002060"/>
                </a:solidFill>
                <a:latin typeface="Libre Franklin"/>
                <a:ea typeface="Libre Franklin"/>
                <a:cs typeface="Libre Franklin"/>
                <a:sym typeface="Libre Franklin"/>
              </a:rPr>
              <a:t>U.S. Department of Transportation, Traffic Safety Administration</a:t>
            </a:r>
            <a:endParaRPr/>
          </a:p>
        </p:txBody>
      </p:sp>
      <p:pic>
        <p:nvPicPr>
          <p:cNvPr id="127" name="Google Shape;127;p4"/>
          <p:cNvPicPr preferRelativeResize="0"/>
          <p:nvPr/>
        </p:nvPicPr>
        <p:blipFill>
          <a:blip r:embed="rId6">
            <a:alphaModFix/>
          </a:blip>
          <a:stretch>
            <a:fillRect/>
          </a:stretch>
        </p:blipFill>
        <p:spPr>
          <a:xfrm>
            <a:off x="4249391" y="944225"/>
            <a:ext cx="4609677" cy="30497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idx="1" type="body"/>
          </p:nvPr>
        </p:nvSpPr>
        <p:spPr>
          <a:xfrm>
            <a:off x="311700" y="952525"/>
            <a:ext cx="8520600" cy="3416400"/>
          </a:xfrm>
          <a:prstGeom prst="rect">
            <a:avLst/>
          </a:prstGeom>
          <a:noFill/>
          <a:ln>
            <a:noFill/>
          </a:ln>
        </p:spPr>
        <p:txBody>
          <a:bodyPr anchorCtr="0" anchor="t" bIns="91425" lIns="91425" spcFirstLastPara="1" rIns="91425" wrap="square" tIns="91425">
            <a:normAutofit/>
          </a:bodyPr>
          <a:lstStyle/>
          <a:p>
            <a:pPr indent="-349250" lvl="0" marL="457200" rtl="0" algn="l">
              <a:lnSpc>
                <a:spcPct val="115000"/>
              </a:lnSpc>
              <a:spcBef>
                <a:spcPts val="0"/>
              </a:spcBef>
              <a:spcAft>
                <a:spcPts val="0"/>
              </a:spcAft>
              <a:buClr>
                <a:srgbClr val="002060"/>
              </a:buClr>
              <a:buSzPts val="1900"/>
              <a:buFont typeface="Georgia"/>
              <a:buChar char="●"/>
            </a:pPr>
            <a:r>
              <a:rPr lang="en" sz="1100">
                <a:solidFill>
                  <a:srgbClr val="002060"/>
                </a:solidFill>
                <a:latin typeface="Georgia"/>
                <a:ea typeface="Georgia"/>
                <a:cs typeface="Georgia"/>
                <a:sym typeface="Georgia"/>
              </a:rPr>
              <a:t>Our dataset is a 4-year compilation of car accidents information across US (2016 to 2020)</a:t>
            </a:r>
            <a:endParaRPr sz="1900">
              <a:solidFill>
                <a:srgbClr val="002060"/>
              </a:solidFill>
              <a:latin typeface="Georgia"/>
              <a:ea typeface="Georgia"/>
              <a:cs typeface="Georgia"/>
              <a:sym typeface="Georgia"/>
            </a:endParaRPr>
          </a:p>
          <a:p>
            <a:pPr indent="-349250" lvl="0" marL="457200" rtl="0" algn="l">
              <a:lnSpc>
                <a:spcPct val="115000"/>
              </a:lnSpc>
              <a:spcBef>
                <a:spcPts val="0"/>
              </a:spcBef>
              <a:spcAft>
                <a:spcPts val="0"/>
              </a:spcAft>
              <a:buClr>
                <a:srgbClr val="002060"/>
              </a:buClr>
              <a:buSzPts val="1900"/>
              <a:buFont typeface="Georgia"/>
              <a:buChar char="●"/>
            </a:pPr>
            <a:r>
              <a:rPr lang="en" sz="1100">
                <a:solidFill>
                  <a:srgbClr val="002060"/>
                </a:solidFill>
                <a:latin typeface="Georgia"/>
                <a:ea typeface="Georgia"/>
                <a:cs typeface="Georgia"/>
                <a:sym typeface="Georgia"/>
              </a:rPr>
              <a:t>1,516,064 rows of accidents data, each row representing a unique car accident</a:t>
            </a:r>
            <a:endParaRPr sz="1900">
              <a:solidFill>
                <a:srgbClr val="002060"/>
              </a:solidFill>
              <a:latin typeface="Georgia"/>
              <a:ea typeface="Georgia"/>
              <a:cs typeface="Georgia"/>
              <a:sym typeface="Georgia"/>
            </a:endParaRPr>
          </a:p>
          <a:p>
            <a:pPr indent="-349250" lvl="0" marL="457200" rtl="0" algn="l">
              <a:lnSpc>
                <a:spcPct val="115000"/>
              </a:lnSpc>
              <a:spcBef>
                <a:spcPts val="0"/>
              </a:spcBef>
              <a:spcAft>
                <a:spcPts val="0"/>
              </a:spcAft>
              <a:buClr>
                <a:srgbClr val="002060"/>
              </a:buClr>
              <a:buSzPts val="1900"/>
              <a:buFont typeface="Georgia"/>
              <a:buChar char="●"/>
            </a:pPr>
            <a:r>
              <a:rPr lang="en" sz="1100">
                <a:solidFill>
                  <a:srgbClr val="002060"/>
                </a:solidFill>
                <a:latin typeface="Georgia"/>
                <a:ea typeface="Georgia"/>
                <a:cs typeface="Georgia"/>
                <a:sym typeface="Georgia"/>
              </a:rPr>
              <a:t>47 columns of information such as ID, Latitude, Longitude, Description, Street, County, State, Severity, Weather, Humidity, Time zone etc.</a:t>
            </a:r>
            <a:endParaRPr sz="1900">
              <a:solidFill>
                <a:srgbClr val="002060"/>
              </a:solidFill>
              <a:latin typeface="Georgia"/>
              <a:ea typeface="Georgia"/>
              <a:cs typeface="Georgia"/>
              <a:sym typeface="Georgia"/>
            </a:endParaRPr>
          </a:p>
          <a:p>
            <a:pPr indent="-228600" lvl="0" marL="457200" rtl="0" algn="l">
              <a:lnSpc>
                <a:spcPct val="115000"/>
              </a:lnSpc>
              <a:spcBef>
                <a:spcPts val="0"/>
              </a:spcBef>
              <a:spcAft>
                <a:spcPts val="0"/>
              </a:spcAft>
              <a:buSzPts val="1800"/>
              <a:buFont typeface="Lato"/>
              <a:buNone/>
            </a:pPr>
            <a:r>
              <a:t/>
            </a:r>
            <a:endParaRPr sz="1000">
              <a:solidFill>
                <a:srgbClr val="002060"/>
              </a:solidFill>
              <a:latin typeface="Libre Franklin"/>
              <a:ea typeface="Libre Franklin"/>
              <a:cs typeface="Libre Franklin"/>
              <a:sym typeface="Libre Franklin"/>
            </a:endParaRPr>
          </a:p>
        </p:txBody>
      </p:sp>
      <p:sp>
        <p:nvSpPr>
          <p:cNvPr id="133" name="Google Shape;133;p5"/>
          <p:cNvSpPr txBox="1"/>
          <p:nvPr>
            <p:ph type="title"/>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rtl="0" algn="l">
              <a:lnSpc>
                <a:spcPct val="85000"/>
              </a:lnSpc>
              <a:spcBef>
                <a:spcPts val="0"/>
              </a:spcBef>
              <a:spcAft>
                <a:spcPts val="0"/>
              </a:spcAft>
              <a:buClr>
                <a:srgbClr val="002060"/>
              </a:buClr>
              <a:buSzPts val="2800"/>
              <a:buFont typeface="Libre Franklin Medium"/>
              <a:buNone/>
            </a:pPr>
            <a:r>
              <a:rPr lang="en" sz="1800">
                <a:solidFill>
                  <a:srgbClr val="002060"/>
                </a:solidFill>
                <a:latin typeface="Libre Franklin Medium"/>
                <a:ea typeface="Libre Franklin Medium"/>
                <a:cs typeface="Libre Franklin Medium"/>
                <a:sym typeface="Libre Franklin Medium"/>
              </a:rPr>
              <a:t>DATA DESCRIPTION</a:t>
            </a:r>
            <a:endParaRPr sz="1800">
              <a:solidFill>
                <a:srgbClr val="002060"/>
              </a:solidFill>
              <a:latin typeface="Libre Franklin Medium"/>
              <a:ea typeface="Libre Franklin Medium"/>
              <a:cs typeface="Libre Franklin Medium"/>
              <a:sym typeface="Libre Franklin Medium"/>
            </a:endParaRPr>
          </a:p>
        </p:txBody>
      </p:sp>
      <p:pic>
        <p:nvPicPr>
          <p:cNvPr descr="Graphical user interface, text, application&#10;&#10;Description automatically generated" id="134" name="Google Shape;134;p5"/>
          <p:cNvPicPr preferRelativeResize="0"/>
          <p:nvPr/>
        </p:nvPicPr>
        <p:blipFill rotWithShape="1">
          <a:blip r:embed="rId3">
            <a:alphaModFix/>
          </a:blip>
          <a:srcRect b="0" l="0" r="0" t="0"/>
          <a:stretch/>
        </p:blipFill>
        <p:spPr>
          <a:xfrm>
            <a:off x="532425" y="2388885"/>
            <a:ext cx="7683500" cy="1828800"/>
          </a:xfrm>
          <a:prstGeom prst="rect">
            <a:avLst/>
          </a:prstGeom>
          <a:noFill/>
          <a:ln>
            <a:noFill/>
          </a:ln>
        </p:spPr>
      </p:pic>
      <p:pic>
        <p:nvPicPr>
          <p:cNvPr id="135" name="Google Shape;135;p5"/>
          <p:cNvPicPr preferRelativeResize="0"/>
          <p:nvPr/>
        </p:nvPicPr>
        <p:blipFill rotWithShape="1">
          <a:blip r:embed="rId4">
            <a:alphaModFix/>
          </a:blip>
          <a:srcRect b="12388" l="0" r="0" t="61790"/>
          <a:stretch/>
        </p:blipFill>
        <p:spPr>
          <a:xfrm>
            <a:off x="1177625" y="4695250"/>
            <a:ext cx="2723525" cy="334851"/>
          </a:xfrm>
          <a:prstGeom prst="rect">
            <a:avLst/>
          </a:prstGeom>
          <a:noFill/>
          <a:ln>
            <a:noFill/>
          </a:ln>
        </p:spPr>
      </p:pic>
      <p:pic>
        <p:nvPicPr>
          <p:cNvPr id="136" name="Google Shape;136;p5"/>
          <p:cNvPicPr preferRelativeResize="0"/>
          <p:nvPr/>
        </p:nvPicPr>
        <p:blipFill rotWithShape="1">
          <a:blip r:embed="rId5">
            <a:alphaModFix/>
          </a:blip>
          <a:srcRect b="0" l="0" r="0" t="0"/>
          <a:stretch/>
        </p:blipFill>
        <p:spPr>
          <a:xfrm>
            <a:off x="0" y="4529625"/>
            <a:ext cx="2186976" cy="1043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7"/>
          <p:cNvPicPr preferRelativeResize="0"/>
          <p:nvPr/>
        </p:nvPicPr>
        <p:blipFill rotWithShape="1">
          <a:blip r:embed="rId3">
            <a:alphaModFix/>
          </a:blip>
          <a:srcRect b="12388" l="0" r="0" t="61790"/>
          <a:stretch/>
        </p:blipFill>
        <p:spPr>
          <a:xfrm>
            <a:off x="1177625" y="4695250"/>
            <a:ext cx="2723525" cy="334851"/>
          </a:xfrm>
          <a:prstGeom prst="rect">
            <a:avLst/>
          </a:prstGeom>
          <a:noFill/>
          <a:ln>
            <a:noFill/>
          </a:ln>
        </p:spPr>
      </p:pic>
      <p:cxnSp>
        <p:nvCxnSpPr>
          <p:cNvPr id="142" name="Google Shape;142;p7"/>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143" name="Google Shape;143;p7"/>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pic>
        <p:nvPicPr>
          <p:cNvPr id="144" name="Google Shape;144;p7"/>
          <p:cNvPicPr preferRelativeResize="0"/>
          <p:nvPr/>
        </p:nvPicPr>
        <p:blipFill rotWithShape="1">
          <a:blip r:embed="rId5">
            <a:alphaModFix/>
          </a:blip>
          <a:srcRect b="0" l="0" r="0" t="0"/>
          <a:stretch/>
        </p:blipFill>
        <p:spPr>
          <a:xfrm>
            <a:off x="1592025" y="815400"/>
            <a:ext cx="7286523" cy="1618425"/>
          </a:xfrm>
          <a:prstGeom prst="rect">
            <a:avLst/>
          </a:prstGeom>
          <a:noFill/>
          <a:ln>
            <a:noFill/>
          </a:ln>
        </p:spPr>
      </p:pic>
      <p:sp>
        <p:nvSpPr>
          <p:cNvPr id="145" name="Google Shape;145;p7"/>
          <p:cNvSpPr txBox="1"/>
          <p:nvPr/>
        </p:nvSpPr>
        <p:spPr>
          <a:xfrm>
            <a:off x="433243" y="1539100"/>
            <a:ext cx="1290557" cy="36930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Libre Franklin"/>
                <a:ea typeface="Libre Franklin"/>
                <a:cs typeface="Libre Franklin"/>
                <a:sym typeface="Libre Franklin"/>
              </a:rPr>
              <a:t>With Outliers</a:t>
            </a:r>
            <a:endParaRPr b="0" i="0" sz="1200" u="none" cap="none" strike="noStrike">
              <a:solidFill>
                <a:srgbClr val="000000"/>
              </a:solidFill>
              <a:latin typeface="Libre Franklin"/>
              <a:ea typeface="Libre Franklin"/>
              <a:cs typeface="Libre Franklin"/>
              <a:sym typeface="Libre Franklin"/>
            </a:endParaRPr>
          </a:p>
        </p:txBody>
      </p:sp>
      <p:pic>
        <p:nvPicPr>
          <p:cNvPr id="146" name="Google Shape;146;p7"/>
          <p:cNvPicPr preferRelativeResize="0"/>
          <p:nvPr/>
        </p:nvPicPr>
        <p:blipFill rotWithShape="1">
          <a:blip r:embed="rId6">
            <a:alphaModFix/>
          </a:blip>
          <a:srcRect b="0" l="0" r="0" t="0"/>
          <a:stretch/>
        </p:blipFill>
        <p:spPr>
          <a:xfrm>
            <a:off x="1592025" y="2693603"/>
            <a:ext cx="7286525" cy="1576247"/>
          </a:xfrm>
          <a:prstGeom prst="rect">
            <a:avLst/>
          </a:prstGeom>
          <a:noFill/>
          <a:ln>
            <a:noFill/>
          </a:ln>
        </p:spPr>
      </p:pic>
      <p:sp>
        <p:nvSpPr>
          <p:cNvPr id="147" name="Google Shape;147;p7"/>
          <p:cNvSpPr txBox="1"/>
          <p:nvPr/>
        </p:nvSpPr>
        <p:spPr>
          <a:xfrm>
            <a:off x="152400" y="3297074"/>
            <a:ext cx="1571400" cy="36930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2060"/>
                </a:solidFill>
                <a:latin typeface="Libre Franklin"/>
                <a:ea typeface="Libre Franklin"/>
                <a:cs typeface="Libre Franklin"/>
                <a:sym typeface="Libre Franklin"/>
              </a:rPr>
              <a:t>Without Outliers</a:t>
            </a:r>
            <a:endParaRPr b="0" i="0" sz="1200" u="none" cap="none" strike="noStrike">
              <a:solidFill>
                <a:srgbClr val="000000"/>
              </a:solidFill>
              <a:latin typeface="Libre Franklin"/>
              <a:ea typeface="Libre Franklin"/>
              <a:cs typeface="Libre Franklin"/>
              <a:sym typeface="Libre Franklin"/>
            </a:endParaRPr>
          </a:p>
        </p:txBody>
      </p:sp>
      <p:sp>
        <p:nvSpPr>
          <p:cNvPr id="148" name="Google Shape;148;p7"/>
          <p:cNvSpPr txBox="1"/>
          <p:nvPr>
            <p:ph type="title"/>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rtl="0" algn="l">
              <a:lnSpc>
                <a:spcPct val="85000"/>
              </a:lnSpc>
              <a:spcBef>
                <a:spcPts val="0"/>
              </a:spcBef>
              <a:spcAft>
                <a:spcPts val="0"/>
              </a:spcAft>
              <a:buClr>
                <a:srgbClr val="002060"/>
              </a:buClr>
              <a:buSzPts val="2800"/>
              <a:buFont typeface="Libre Franklin Medium"/>
              <a:buNone/>
            </a:pPr>
            <a:r>
              <a:rPr lang="en" sz="1800">
                <a:solidFill>
                  <a:srgbClr val="002060"/>
                </a:solidFill>
                <a:latin typeface="Libre Franklin Medium"/>
                <a:ea typeface="Libre Franklin Medium"/>
                <a:cs typeface="Libre Franklin Medium"/>
                <a:sym typeface="Libre Franklin Medium"/>
              </a:rPr>
              <a:t>EXPLORATORY DATA ANALYSIS</a:t>
            </a:r>
            <a:endParaRPr sz="1800">
              <a:solidFill>
                <a:srgbClr val="002060"/>
              </a:solidFill>
              <a:latin typeface="Libre Franklin Medium"/>
              <a:ea typeface="Libre Franklin Medium"/>
              <a:cs typeface="Libre Franklin Medium"/>
              <a:sym typeface="Libre Franklin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8"/>
          <p:cNvPicPr preferRelativeResize="0"/>
          <p:nvPr/>
        </p:nvPicPr>
        <p:blipFill rotWithShape="1">
          <a:blip r:embed="rId3">
            <a:alphaModFix/>
          </a:blip>
          <a:srcRect b="12388" l="0" r="0" t="61790"/>
          <a:stretch/>
        </p:blipFill>
        <p:spPr>
          <a:xfrm>
            <a:off x="1177625" y="4695250"/>
            <a:ext cx="2723525" cy="334851"/>
          </a:xfrm>
          <a:prstGeom prst="rect">
            <a:avLst/>
          </a:prstGeom>
          <a:noFill/>
          <a:ln>
            <a:noFill/>
          </a:ln>
        </p:spPr>
      </p:pic>
      <p:cxnSp>
        <p:nvCxnSpPr>
          <p:cNvPr id="154" name="Google Shape;154;p8"/>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155" name="Google Shape;155;p8"/>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pic>
        <p:nvPicPr>
          <p:cNvPr id="156" name="Google Shape;156;p8"/>
          <p:cNvPicPr preferRelativeResize="0"/>
          <p:nvPr/>
        </p:nvPicPr>
        <p:blipFill rotWithShape="1">
          <a:blip r:embed="rId5">
            <a:alphaModFix/>
          </a:blip>
          <a:srcRect b="0" l="0" r="0" t="0"/>
          <a:stretch/>
        </p:blipFill>
        <p:spPr>
          <a:xfrm>
            <a:off x="152398" y="1169880"/>
            <a:ext cx="8839203" cy="2803739"/>
          </a:xfrm>
          <a:prstGeom prst="rect">
            <a:avLst/>
          </a:prstGeom>
          <a:noFill/>
          <a:ln>
            <a:noFill/>
          </a:ln>
        </p:spPr>
      </p:pic>
      <p:sp>
        <p:nvSpPr>
          <p:cNvPr id="157" name="Google Shape;157;p8"/>
          <p:cNvSpPr txBox="1"/>
          <p:nvPr>
            <p:ph type="title"/>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rtl="0" algn="l">
              <a:lnSpc>
                <a:spcPct val="85000"/>
              </a:lnSpc>
              <a:spcBef>
                <a:spcPts val="0"/>
              </a:spcBef>
              <a:spcAft>
                <a:spcPts val="0"/>
              </a:spcAft>
              <a:buClr>
                <a:srgbClr val="002060"/>
              </a:buClr>
              <a:buSzPts val="2800"/>
              <a:buFont typeface="Libre Franklin Medium"/>
              <a:buNone/>
            </a:pPr>
            <a:r>
              <a:rPr lang="en" sz="1800">
                <a:solidFill>
                  <a:srgbClr val="002060"/>
                </a:solidFill>
                <a:latin typeface="Libre Franklin Medium"/>
                <a:ea typeface="Libre Franklin Medium"/>
                <a:cs typeface="Libre Franklin Medium"/>
                <a:sym typeface="Libre Franklin Medium"/>
              </a:rPr>
              <a:t>EXPLORATORY DATA ANALYSIS</a:t>
            </a:r>
            <a:endParaRPr sz="1800">
              <a:solidFill>
                <a:srgbClr val="002060"/>
              </a:solidFill>
              <a:latin typeface="Libre Franklin Medium"/>
              <a:ea typeface="Libre Franklin Medium"/>
              <a:cs typeface="Libre Franklin Medium"/>
              <a:sym typeface="Libre Franklin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1040262f131_0_383"/>
          <p:cNvPicPr preferRelativeResize="0"/>
          <p:nvPr/>
        </p:nvPicPr>
        <p:blipFill rotWithShape="1">
          <a:blip r:embed="rId3">
            <a:alphaModFix/>
          </a:blip>
          <a:srcRect b="12389" l="0" r="0" t="61789"/>
          <a:stretch/>
        </p:blipFill>
        <p:spPr>
          <a:xfrm>
            <a:off x="1177625" y="4695250"/>
            <a:ext cx="2723525" cy="334851"/>
          </a:xfrm>
          <a:prstGeom prst="rect">
            <a:avLst/>
          </a:prstGeom>
          <a:noFill/>
          <a:ln>
            <a:noFill/>
          </a:ln>
        </p:spPr>
      </p:pic>
      <p:cxnSp>
        <p:nvCxnSpPr>
          <p:cNvPr id="163" name="Google Shape;163;g1040262f131_0_383"/>
          <p:cNvCxnSpPr/>
          <p:nvPr/>
        </p:nvCxnSpPr>
        <p:spPr>
          <a:xfrm>
            <a:off x="2109500" y="4729187"/>
            <a:ext cx="1800" cy="267000"/>
          </a:xfrm>
          <a:prstGeom prst="straightConnector1">
            <a:avLst/>
          </a:prstGeom>
          <a:noFill/>
          <a:ln cap="flat" cmpd="sng" w="9525">
            <a:solidFill>
              <a:srgbClr val="666666"/>
            </a:solidFill>
            <a:prstDash val="solid"/>
            <a:round/>
            <a:headEnd len="sm" w="sm" type="none"/>
            <a:tailEnd len="sm" w="sm" type="none"/>
          </a:ln>
        </p:spPr>
      </p:cxnSp>
      <p:pic>
        <p:nvPicPr>
          <p:cNvPr id="164" name="Google Shape;164;g1040262f131_0_383"/>
          <p:cNvPicPr preferRelativeResize="0"/>
          <p:nvPr/>
        </p:nvPicPr>
        <p:blipFill rotWithShape="1">
          <a:blip r:embed="rId4">
            <a:alphaModFix/>
          </a:blip>
          <a:srcRect b="0" l="0" r="0" t="0"/>
          <a:stretch/>
        </p:blipFill>
        <p:spPr>
          <a:xfrm>
            <a:off x="0" y="4529625"/>
            <a:ext cx="2186976" cy="1043374"/>
          </a:xfrm>
          <a:prstGeom prst="rect">
            <a:avLst/>
          </a:prstGeom>
          <a:noFill/>
          <a:ln>
            <a:noFill/>
          </a:ln>
        </p:spPr>
      </p:pic>
      <p:pic>
        <p:nvPicPr>
          <p:cNvPr id="165" name="Google Shape;165;g1040262f131_0_383"/>
          <p:cNvPicPr preferRelativeResize="0"/>
          <p:nvPr/>
        </p:nvPicPr>
        <p:blipFill rotWithShape="1">
          <a:blip r:embed="rId5">
            <a:alphaModFix/>
          </a:blip>
          <a:srcRect b="0" l="0" r="0" t="0"/>
          <a:stretch/>
        </p:blipFill>
        <p:spPr>
          <a:xfrm>
            <a:off x="-3" y="1477861"/>
            <a:ext cx="9144003" cy="2187777"/>
          </a:xfrm>
          <a:prstGeom prst="rect">
            <a:avLst/>
          </a:prstGeom>
          <a:noFill/>
          <a:ln>
            <a:noFill/>
          </a:ln>
        </p:spPr>
      </p:pic>
      <p:sp>
        <p:nvSpPr>
          <p:cNvPr id="166" name="Google Shape;166;g1040262f131_0_383"/>
          <p:cNvSpPr txBox="1"/>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EXPLORATORY DATA ANALYSIS</a:t>
            </a:r>
            <a:endParaRPr b="1" i="0" sz="1800" u="none" cap="none" strike="noStrike">
              <a:solidFill>
                <a:srgbClr val="002060"/>
              </a:solidFill>
              <a:latin typeface="Libre Franklin Medium"/>
              <a:ea typeface="Libre Franklin Medium"/>
              <a:cs typeface="Libre Franklin Medium"/>
              <a:sym typeface="Libre Franklin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g105a04c8f27_0_0"/>
          <p:cNvPicPr preferRelativeResize="0"/>
          <p:nvPr/>
        </p:nvPicPr>
        <p:blipFill rotWithShape="1">
          <a:blip r:embed="rId3">
            <a:alphaModFix/>
          </a:blip>
          <a:srcRect b="0" l="0" r="0" t="3874"/>
          <a:stretch/>
        </p:blipFill>
        <p:spPr>
          <a:xfrm>
            <a:off x="311975" y="883075"/>
            <a:ext cx="2704275" cy="1868157"/>
          </a:xfrm>
          <a:prstGeom prst="rect">
            <a:avLst/>
          </a:prstGeom>
          <a:noFill/>
          <a:ln>
            <a:noFill/>
          </a:ln>
        </p:spPr>
      </p:pic>
      <p:sp>
        <p:nvSpPr>
          <p:cNvPr id="172" name="Google Shape;172;g105a04c8f27_0_0"/>
          <p:cNvSpPr txBox="1"/>
          <p:nvPr/>
        </p:nvSpPr>
        <p:spPr>
          <a:xfrm>
            <a:off x="5533225" y="883075"/>
            <a:ext cx="3411300" cy="110796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Libre Franklin"/>
              <a:ea typeface="Libre Franklin"/>
              <a:cs typeface="Libre Franklin"/>
              <a:sym typeface="Libre Franklin"/>
            </a:endParaRPr>
          </a:p>
          <a:p>
            <a:pPr indent="-317500" lvl="0" marL="457200" marR="0" rtl="0" algn="l">
              <a:lnSpc>
                <a:spcPct val="100000"/>
              </a:lnSpc>
              <a:spcBef>
                <a:spcPts val="0"/>
              </a:spcBef>
              <a:spcAft>
                <a:spcPts val="0"/>
              </a:spcAft>
              <a:buClr>
                <a:srgbClr val="002060"/>
              </a:buClr>
              <a:buSzPts val="1400"/>
              <a:buFont typeface="Georgia"/>
              <a:buChar char="➢"/>
            </a:pPr>
            <a:r>
              <a:rPr b="0" i="0" lang="en" sz="1000" u="none" cap="none" strike="noStrike">
                <a:solidFill>
                  <a:srgbClr val="002060"/>
                </a:solidFill>
                <a:latin typeface="Libre Franklin"/>
                <a:ea typeface="Libre Franklin"/>
                <a:cs typeface="Libre Franklin"/>
                <a:sym typeface="Libre Franklin"/>
              </a:rPr>
              <a:t>Almost 80% of the accidents fall under the Category of Severity 2 (Medium- Low Traffic Impact)</a:t>
            </a:r>
            <a:endParaRPr b="0" i="0" sz="1000" u="none" cap="none" strike="noStrike">
              <a:solidFill>
                <a:srgbClr val="002060"/>
              </a:solidFill>
              <a:latin typeface="Libre Franklin"/>
              <a:ea typeface="Libre Franklin"/>
              <a:cs typeface="Libre Franklin"/>
              <a:sym typeface="Libre Franklin"/>
            </a:endParaRPr>
          </a:p>
        </p:txBody>
      </p:sp>
      <p:pic>
        <p:nvPicPr>
          <p:cNvPr id="173" name="Google Shape;173;g105a04c8f27_0_0"/>
          <p:cNvPicPr preferRelativeResize="0"/>
          <p:nvPr/>
        </p:nvPicPr>
        <p:blipFill rotWithShape="1">
          <a:blip r:embed="rId4">
            <a:alphaModFix/>
          </a:blip>
          <a:srcRect b="0" l="0" r="0" t="0"/>
          <a:stretch/>
        </p:blipFill>
        <p:spPr>
          <a:xfrm>
            <a:off x="3159075" y="989875"/>
            <a:ext cx="2115625" cy="1579250"/>
          </a:xfrm>
          <a:prstGeom prst="rect">
            <a:avLst/>
          </a:prstGeom>
          <a:noFill/>
          <a:ln>
            <a:noFill/>
          </a:ln>
        </p:spPr>
      </p:pic>
      <p:pic>
        <p:nvPicPr>
          <p:cNvPr id="174" name="Google Shape;174;g105a04c8f27_0_0"/>
          <p:cNvPicPr preferRelativeResize="0"/>
          <p:nvPr/>
        </p:nvPicPr>
        <p:blipFill rotWithShape="1">
          <a:blip r:embed="rId5">
            <a:alphaModFix/>
          </a:blip>
          <a:srcRect b="0" l="0" r="0" t="0"/>
          <a:stretch/>
        </p:blipFill>
        <p:spPr>
          <a:xfrm>
            <a:off x="3229125" y="3240850"/>
            <a:ext cx="1975525" cy="879275"/>
          </a:xfrm>
          <a:prstGeom prst="rect">
            <a:avLst/>
          </a:prstGeom>
          <a:noFill/>
          <a:ln>
            <a:noFill/>
          </a:ln>
        </p:spPr>
      </p:pic>
      <p:pic>
        <p:nvPicPr>
          <p:cNvPr id="175" name="Google Shape;175;g105a04c8f27_0_0"/>
          <p:cNvPicPr preferRelativeResize="0"/>
          <p:nvPr/>
        </p:nvPicPr>
        <p:blipFill rotWithShape="1">
          <a:blip r:embed="rId6">
            <a:alphaModFix/>
          </a:blip>
          <a:srcRect b="0" l="0" r="0" t="0"/>
          <a:stretch/>
        </p:blipFill>
        <p:spPr>
          <a:xfrm>
            <a:off x="311975" y="2909900"/>
            <a:ext cx="2704275" cy="2066175"/>
          </a:xfrm>
          <a:prstGeom prst="rect">
            <a:avLst/>
          </a:prstGeom>
          <a:noFill/>
          <a:ln>
            <a:noFill/>
          </a:ln>
        </p:spPr>
      </p:pic>
      <p:sp>
        <p:nvSpPr>
          <p:cNvPr id="176" name="Google Shape;176;g105a04c8f27_0_0"/>
          <p:cNvSpPr txBox="1"/>
          <p:nvPr/>
        </p:nvSpPr>
        <p:spPr>
          <a:xfrm>
            <a:off x="5533225" y="3073413"/>
            <a:ext cx="3000000" cy="800189"/>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Libre Franklin"/>
              <a:ea typeface="Libre Franklin"/>
              <a:cs typeface="Libre Franklin"/>
              <a:sym typeface="Libre Franklin"/>
            </a:endParaRPr>
          </a:p>
          <a:p>
            <a:pPr indent="0" lvl="0" marL="45720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Libre Franklin"/>
              <a:ea typeface="Libre Franklin"/>
              <a:cs typeface="Libre Franklin"/>
              <a:sym typeface="Libre Franklin"/>
            </a:endParaRPr>
          </a:p>
          <a:p>
            <a:pPr indent="-317500" lvl="0" marL="457200" marR="0" rtl="0" algn="l">
              <a:lnSpc>
                <a:spcPct val="100000"/>
              </a:lnSpc>
              <a:spcBef>
                <a:spcPts val="0"/>
              </a:spcBef>
              <a:spcAft>
                <a:spcPts val="0"/>
              </a:spcAft>
              <a:buClr>
                <a:srgbClr val="002060"/>
              </a:buClr>
              <a:buSzPts val="1400"/>
              <a:buFont typeface="Georgia"/>
              <a:buChar char="➢"/>
            </a:pPr>
            <a:r>
              <a:rPr b="0" i="0" lang="en" sz="1000" u="none" cap="none" strike="noStrike">
                <a:solidFill>
                  <a:srgbClr val="002060"/>
                </a:solidFill>
                <a:latin typeface="Libre Franklin"/>
                <a:ea typeface="Libre Franklin"/>
                <a:cs typeface="Libre Franklin"/>
                <a:sym typeface="Libre Franklin"/>
              </a:rPr>
              <a:t>Over 60% of the accidents happen in daylight</a:t>
            </a:r>
            <a:endParaRPr b="0" i="0" sz="1000" u="none" cap="none" strike="noStrike">
              <a:solidFill>
                <a:srgbClr val="002060"/>
              </a:solidFill>
              <a:latin typeface="Libre Franklin"/>
              <a:ea typeface="Libre Franklin"/>
              <a:cs typeface="Libre Franklin"/>
              <a:sym typeface="Libre Franklin"/>
            </a:endParaRPr>
          </a:p>
        </p:txBody>
      </p:sp>
      <p:sp>
        <p:nvSpPr>
          <p:cNvPr id="177" name="Google Shape;177;g105a04c8f27_0_0"/>
          <p:cNvSpPr txBox="1"/>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EXPLORATORY DATA ANALYSIS</a:t>
            </a:r>
            <a:endParaRPr b="1" i="0" sz="1800" u="none" cap="none" strike="noStrike">
              <a:solidFill>
                <a:srgbClr val="002060"/>
              </a:solidFill>
              <a:latin typeface="Libre Franklin Medium"/>
              <a:ea typeface="Libre Franklin Medium"/>
              <a:cs typeface="Libre Franklin Medium"/>
              <a:sym typeface="Libre Franklin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105a04c8f27_0_12"/>
          <p:cNvPicPr preferRelativeResize="0"/>
          <p:nvPr/>
        </p:nvPicPr>
        <p:blipFill rotWithShape="1">
          <a:blip r:embed="rId3">
            <a:alphaModFix/>
          </a:blip>
          <a:srcRect b="0" l="0" r="0" t="0"/>
          <a:stretch/>
        </p:blipFill>
        <p:spPr>
          <a:xfrm>
            <a:off x="998550" y="856763"/>
            <a:ext cx="3397274" cy="2616225"/>
          </a:xfrm>
          <a:prstGeom prst="rect">
            <a:avLst/>
          </a:prstGeom>
          <a:noFill/>
          <a:ln>
            <a:noFill/>
          </a:ln>
        </p:spPr>
      </p:pic>
      <p:sp>
        <p:nvSpPr>
          <p:cNvPr id="183" name="Google Shape;183;g105a04c8f27_0_12"/>
          <p:cNvSpPr txBox="1"/>
          <p:nvPr/>
        </p:nvSpPr>
        <p:spPr>
          <a:xfrm>
            <a:off x="81950" y="3731025"/>
            <a:ext cx="94419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2060"/>
                </a:solidFill>
                <a:latin typeface="Libre Franklin"/>
                <a:ea typeface="Libre Franklin"/>
                <a:cs typeface="Libre Franklin"/>
                <a:sym typeface="Libre Franklin"/>
              </a:rPr>
              <a:t>The above table and Graph shows the Top 10 most accident prone states. </a:t>
            </a:r>
            <a:endParaRPr b="0" i="0" sz="1000" u="none" cap="none" strike="noStrike">
              <a:solidFill>
                <a:srgbClr val="002060"/>
              </a:solidFill>
              <a:latin typeface="Libre Franklin"/>
              <a:ea typeface="Libre Franklin"/>
              <a:cs typeface="Libre Franklin"/>
              <a:sym typeface="Libre Frankli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2060"/>
              </a:solidFill>
              <a:latin typeface="Libre Franklin"/>
              <a:ea typeface="Libre Franklin"/>
              <a:cs typeface="Libre Franklin"/>
              <a:sym typeface="Libre Franklin"/>
            </a:endParaRPr>
          </a:p>
          <a:p>
            <a:pPr indent="-317500" lvl="0" marL="457200" marR="0" rtl="0" algn="l">
              <a:lnSpc>
                <a:spcPct val="100000"/>
              </a:lnSpc>
              <a:spcBef>
                <a:spcPts val="0"/>
              </a:spcBef>
              <a:spcAft>
                <a:spcPts val="0"/>
              </a:spcAft>
              <a:buClr>
                <a:srgbClr val="002060"/>
              </a:buClr>
              <a:buSzPts val="1400"/>
              <a:buFont typeface="Georgia"/>
              <a:buChar char="➢"/>
            </a:pPr>
            <a:r>
              <a:rPr b="0" i="0" lang="en" sz="1000" u="none" cap="none" strike="noStrike">
                <a:solidFill>
                  <a:srgbClr val="002060"/>
                </a:solidFill>
                <a:latin typeface="Libre Franklin"/>
                <a:ea typeface="Libre Franklin"/>
                <a:cs typeface="Libre Franklin"/>
                <a:sym typeface="Libre Franklin"/>
              </a:rPr>
              <a:t>California is the State with the highest proportion of accidents (~30%) - almost 3x of the next most accident prone state i.e. Florida </a:t>
            </a:r>
            <a:endParaRPr b="0" i="0" sz="1000" u="none" cap="none" strike="noStrike">
              <a:solidFill>
                <a:srgbClr val="002060"/>
              </a:solidFill>
              <a:latin typeface="Libre Franklin"/>
              <a:ea typeface="Libre Franklin"/>
              <a:cs typeface="Libre Franklin"/>
              <a:sym typeface="Libre Franklin"/>
            </a:endParaRPr>
          </a:p>
        </p:txBody>
      </p:sp>
      <p:pic>
        <p:nvPicPr>
          <p:cNvPr id="184" name="Google Shape;184;g105a04c8f27_0_12"/>
          <p:cNvPicPr preferRelativeResize="0"/>
          <p:nvPr/>
        </p:nvPicPr>
        <p:blipFill rotWithShape="1">
          <a:blip r:embed="rId4">
            <a:alphaModFix/>
          </a:blip>
          <a:srcRect b="0" l="0" r="0" t="0"/>
          <a:stretch/>
        </p:blipFill>
        <p:spPr>
          <a:xfrm>
            <a:off x="5549025" y="908401"/>
            <a:ext cx="1694309" cy="2616199"/>
          </a:xfrm>
          <a:prstGeom prst="rect">
            <a:avLst/>
          </a:prstGeom>
          <a:noFill/>
          <a:ln>
            <a:noFill/>
          </a:ln>
        </p:spPr>
      </p:pic>
      <p:sp>
        <p:nvSpPr>
          <p:cNvPr id="185" name="Google Shape;185;g105a04c8f27_0_12"/>
          <p:cNvSpPr txBox="1"/>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EXPLORATORY DATA ANALYSIS</a:t>
            </a:r>
            <a:endParaRPr b="1" i="0" sz="1800" u="none" cap="none" strike="noStrike">
              <a:solidFill>
                <a:srgbClr val="002060"/>
              </a:solidFill>
              <a:latin typeface="Libre Franklin Medium"/>
              <a:ea typeface="Libre Franklin Medium"/>
              <a:cs typeface="Libre Franklin Medium"/>
              <a:sym typeface="Libre Franklin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g105a04c8f27_0_40"/>
          <p:cNvPicPr preferRelativeResize="0"/>
          <p:nvPr/>
        </p:nvPicPr>
        <p:blipFill rotWithShape="1">
          <a:blip r:embed="rId3">
            <a:alphaModFix/>
          </a:blip>
          <a:srcRect b="0" l="0" r="0" t="0"/>
          <a:stretch/>
        </p:blipFill>
        <p:spPr>
          <a:xfrm>
            <a:off x="574450" y="788775"/>
            <a:ext cx="4385050" cy="2828625"/>
          </a:xfrm>
          <a:prstGeom prst="rect">
            <a:avLst/>
          </a:prstGeom>
          <a:noFill/>
          <a:ln>
            <a:noFill/>
          </a:ln>
        </p:spPr>
      </p:pic>
      <p:sp>
        <p:nvSpPr>
          <p:cNvPr id="191" name="Google Shape;191;g105a04c8f27_0_40"/>
          <p:cNvSpPr txBox="1"/>
          <p:nvPr/>
        </p:nvSpPr>
        <p:spPr>
          <a:xfrm>
            <a:off x="245550" y="3708800"/>
            <a:ext cx="8652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2060"/>
                </a:solidFill>
                <a:latin typeface="Georgia"/>
                <a:ea typeface="Georgia"/>
                <a:cs typeface="Georgia"/>
                <a:sym typeface="Georgia"/>
              </a:rPr>
              <a:t>The above table and Graph shows the Top 10 most accident prone Counties. </a:t>
            </a:r>
            <a:br>
              <a:rPr b="0" i="0" lang="en" sz="1400" u="none" cap="none" strike="noStrike">
                <a:solidFill>
                  <a:srgbClr val="002060"/>
                </a:solidFill>
                <a:latin typeface="Georgia"/>
                <a:ea typeface="Georgia"/>
                <a:cs typeface="Georgia"/>
                <a:sym typeface="Georgia"/>
              </a:rPr>
            </a:br>
            <a:endParaRPr b="0" i="0" sz="1400" u="none" cap="none" strike="noStrike">
              <a:solidFill>
                <a:srgbClr val="002060"/>
              </a:solidFill>
              <a:latin typeface="Georgia"/>
              <a:ea typeface="Georgia"/>
              <a:cs typeface="Georgia"/>
              <a:sym typeface="Georgia"/>
            </a:endParaRPr>
          </a:p>
          <a:p>
            <a:pPr indent="-317500" lvl="0" marL="457200" marR="0" rtl="0" algn="l">
              <a:lnSpc>
                <a:spcPct val="100000"/>
              </a:lnSpc>
              <a:spcBef>
                <a:spcPts val="0"/>
              </a:spcBef>
              <a:spcAft>
                <a:spcPts val="0"/>
              </a:spcAft>
              <a:buClr>
                <a:srgbClr val="002060"/>
              </a:buClr>
              <a:buSzPts val="1400"/>
              <a:buFont typeface="Georgia"/>
              <a:buChar char="➢"/>
            </a:pPr>
            <a:r>
              <a:rPr b="0" i="0" lang="en" sz="1400" u="none" cap="none" strike="noStrike">
                <a:solidFill>
                  <a:srgbClr val="002060"/>
                </a:solidFill>
                <a:latin typeface="Georgia"/>
                <a:ea typeface="Georgia"/>
                <a:cs typeface="Georgia"/>
                <a:sym typeface="Georgia"/>
              </a:rPr>
              <a:t>An intriguing fact is that 8 out of 10 of the Counties (except Miami-Dade and Dallas) are all located in California State. The Los Angeles county is most accident prone accounting for over 9% of all accidents across US</a:t>
            </a:r>
            <a:endParaRPr b="0" i="0" sz="1400" u="none" cap="none" strike="noStrike">
              <a:solidFill>
                <a:srgbClr val="002060"/>
              </a:solidFill>
              <a:latin typeface="Georgia"/>
              <a:ea typeface="Georgia"/>
              <a:cs typeface="Georgia"/>
              <a:sym typeface="Georgia"/>
            </a:endParaRPr>
          </a:p>
        </p:txBody>
      </p:sp>
      <p:pic>
        <p:nvPicPr>
          <p:cNvPr id="192" name="Google Shape;192;g105a04c8f27_0_40"/>
          <p:cNvPicPr preferRelativeResize="0"/>
          <p:nvPr/>
        </p:nvPicPr>
        <p:blipFill rotWithShape="1">
          <a:blip r:embed="rId4">
            <a:alphaModFix/>
          </a:blip>
          <a:srcRect b="0" l="0" r="0" t="0"/>
          <a:stretch/>
        </p:blipFill>
        <p:spPr>
          <a:xfrm>
            <a:off x="5988550" y="788775"/>
            <a:ext cx="2162750" cy="2916975"/>
          </a:xfrm>
          <a:prstGeom prst="rect">
            <a:avLst/>
          </a:prstGeom>
          <a:noFill/>
          <a:ln>
            <a:noFill/>
          </a:ln>
        </p:spPr>
      </p:pic>
      <p:sp>
        <p:nvSpPr>
          <p:cNvPr id="193" name="Google Shape;193;g105a04c8f27_0_40"/>
          <p:cNvSpPr txBox="1"/>
          <p:nvPr/>
        </p:nvSpPr>
        <p:spPr>
          <a:xfrm>
            <a:off x="270423" y="268625"/>
            <a:ext cx="4562100" cy="523200"/>
          </a:xfrm>
          <a:prstGeom prst="rect">
            <a:avLst/>
          </a:prstGeom>
          <a:noFill/>
          <a:ln>
            <a:noFill/>
          </a:ln>
        </p:spPr>
        <p:txBody>
          <a:bodyPr anchorCtr="0" anchor="t" bIns="91425" lIns="91425" spcFirstLastPara="1" rIns="91425" wrap="square" tIns="91425">
            <a:normAutofit/>
          </a:bodyPr>
          <a:lstStyle/>
          <a:p>
            <a:pPr indent="0" lvl="0" marL="0" marR="0" rtl="0" algn="l">
              <a:lnSpc>
                <a:spcPct val="85000"/>
              </a:lnSpc>
              <a:spcBef>
                <a:spcPts val="0"/>
              </a:spcBef>
              <a:spcAft>
                <a:spcPts val="0"/>
              </a:spcAft>
              <a:buClr>
                <a:srgbClr val="002060"/>
              </a:buClr>
              <a:buSzPts val="2800"/>
              <a:buFont typeface="Libre Franklin Medium"/>
              <a:buNone/>
            </a:pPr>
            <a:r>
              <a:rPr b="1" i="0" lang="en" sz="1800" u="none" cap="none" strike="noStrike">
                <a:solidFill>
                  <a:srgbClr val="002060"/>
                </a:solidFill>
                <a:latin typeface="Libre Franklin Medium"/>
                <a:ea typeface="Libre Franklin Medium"/>
                <a:cs typeface="Libre Franklin Medium"/>
                <a:sym typeface="Libre Franklin Medium"/>
              </a:rPr>
              <a:t>EXPLORATORY DATA ANALYSIS</a:t>
            </a:r>
            <a:endParaRPr b="1" i="0" sz="1800" u="none" cap="none" strike="noStrike">
              <a:solidFill>
                <a:srgbClr val="002060"/>
              </a:solidFill>
              <a:latin typeface="Libre Franklin Medium"/>
              <a:ea typeface="Libre Franklin Medium"/>
              <a:cs typeface="Libre Franklin Medium"/>
              <a:sym typeface="Libre Franklin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